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4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BEF28C-F16D-4CF6-8A17-59859A6CF9D8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322074-4F0E-45E5-A9E8-BCF2CAA51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025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860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CA1CC2E-0B6B-42FE-8695-1FADB57042C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75636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860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CA1CC2E-0B6B-42FE-8695-1FADB57042C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06879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flip="none" rotWithShape="1">
          <a:gsLst>
            <a:gs pos="0">
              <a:srgbClr val="A30020"/>
            </a:gs>
            <a:gs pos="50000">
              <a:srgbClr val="C50028"/>
            </a:gs>
            <a:gs pos="100000">
              <a:srgbClr val="A3002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3" name="Picture 2" descr="RH_CINJ_REVWHITE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77800"/>
            <a:ext cx="4334545" cy="1695450"/>
          </a:xfrm>
          <a:prstGeom prst="rect">
            <a:avLst/>
          </a:prstGeom>
        </p:spPr>
      </p:pic>
      <p:pic>
        <p:nvPicPr>
          <p:cNvPr id="5" name="Picture 4" descr="CompCancerCenter_h_Pantone_WHITE_Badge.eps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0533" y="6041814"/>
            <a:ext cx="1958620" cy="587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4322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625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448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448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9305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9023" y="323850"/>
            <a:ext cx="6953956" cy="1123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490134" y="1981200"/>
            <a:ext cx="9211733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98095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1645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461177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53848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524000"/>
            <a:ext cx="53848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0732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22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691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3974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39238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7624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 rot="10800000">
            <a:off x="0" y="0"/>
            <a:ext cx="12192000" cy="698500"/>
          </a:xfrm>
          <a:prstGeom prst="rect">
            <a:avLst/>
          </a:prstGeom>
          <a:gradFill>
            <a:gsLst>
              <a:gs pos="0">
                <a:srgbClr val="A30020"/>
              </a:gs>
              <a:gs pos="80000">
                <a:srgbClr val="B80024"/>
              </a:gs>
              <a:gs pos="100000">
                <a:srgbClr val="C50028"/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11200"/>
            <a:ext cx="10972800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12900"/>
            <a:ext cx="10972800" cy="453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31" name="Text Box 10"/>
          <p:cNvSpPr txBox="1">
            <a:spLocks noChangeArrowheads="1"/>
          </p:cNvSpPr>
          <p:nvPr/>
        </p:nvSpPr>
        <p:spPr bwMode="auto">
          <a:xfrm>
            <a:off x="6502400" y="98426"/>
            <a:ext cx="5588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endParaRPr lang="en-US" sz="2000" smtClean="0">
              <a:solidFill>
                <a:srgbClr val="FFFFFF"/>
              </a:solidFill>
            </a:endParaRPr>
          </a:p>
        </p:txBody>
      </p:sp>
      <p:pic>
        <p:nvPicPr>
          <p:cNvPr id="11" name="Picture 10" descr="RH_CINJ_REVWHITE.eps"/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133" y="31752"/>
            <a:ext cx="1623423" cy="634999"/>
          </a:xfrm>
          <a:prstGeom prst="rect">
            <a:avLst/>
          </a:prstGeom>
        </p:spPr>
      </p:pic>
      <p:pic>
        <p:nvPicPr>
          <p:cNvPr id="13" name="Picture 12" descr="CompCancerCenter_h_Pantone_WHITE_Badge.eps"/>
          <p:cNvPicPr>
            <a:picLocks noChangeAspect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4062" y="184150"/>
            <a:ext cx="1418165" cy="42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95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ヒラギノ角ゴ Pro W3" charset="0"/>
          <a:cs typeface="Geneva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ヒラギノ角ゴ Pro W3" charset="0"/>
          <a:cs typeface="Genev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ヒラギノ角ゴ Pro W3" charset="0"/>
          <a:cs typeface="Genev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ヒラギノ角ゴ Pro W3" charset="0"/>
          <a:cs typeface="Genev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ヒラギノ角ゴ Pro W3" charset="0"/>
          <a:cs typeface="Genev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200">
          <a:solidFill>
            <a:schemeClr val="tx2"/>
          </a:solidFill>
          <a:latin typeface="+mn-lt"/>
          <a:ea typeface="ヒラギノ角ゴ Pro W3" charset="0"/>
          <a:cs typeface="Geneva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2"/>
          </a:solidFill>
          <a:latin typeface="+mn-lt"/>
          <a:ea typeface="Geneva" charset="0"/>
          <a:cs typeface="Geneva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  <a:ea typeface="Geneva" charset="0"/>
          <a:cs typeface="Geneva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2"/>
          </a:solidFill>
          <a:latin typeface="+mn-lt"/>
          <a:ea typeface="Geneva" charset="0"/>
          <a:cs typeface="Geneva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2"/>
          </a:solidFill>
          <a:latin typeface="+mn-lt"/>
          <a:ea typeface="Geneva" charset="0"/>
          <a:cs typeface="Geneva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5F5F5F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5F5F5F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5F5F5F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5F5F5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1981200" y="786331"/>
            <a:ext cx="8229600" cy="808038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400" b="1" dirty="0" smtClean="0">
                <a:solidFill>
                  <a:srgbClr val="002060"/>
                </a:solidFill>
                <a:latin typeface="Arial" charset="0"/>
              </a:rPr>
              <a:t>Breast Surgical Oncology Fellowship</a:t>
            </a:r>
            <a:br>
              <a:rPr lang="en-US" sz="2400" b="1" dirty="0" smtClean="0">
                <a:solidFill>
                  <a:srgbClr val="002060"/>
                </a:solidFill>
                <a:latin typeface="Arial" charset="0"/>
              </a:rPr>
            </a:br>
            <a:r>
              <a:rPr lang="en-US" sz="2000" b="1" dirty="0">
                <a:solidFill>
                  <a:srgbClr val="C00000"/>
                </a:solidFill>
                <a:latin typeface="Arial" charset="0"/>
              </a:rPr>
              <a:t>Clinical </a:t>
            </a:r>
            <a:r>
              <a:rPr lang="en-US" sz="2000" b="1" dirty="0" smtClean="0">
                <a:solidFill>
                  <a:srgbClr val="C00000"/>
                </a:solidFill>
                <a:latin typeface="Arial" charset="0"/>
              </a:rPr>
              <a:t>Rotations 2018 - 2019</a:t>
            </a:r>
            <a:endParaRPr lang="en-US" sz="2400" b="1" dirty="0">
              <a:solidFill>
                <a:srgbClr val="C00000"/>
              </a:solidFill>
              <a:latin typeface="Arial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6601759"/>
              </p:ext>
            </p:extLst>
          </p:nvPr>
        </p:nvGraphicFramePr>
        <p:xfrm>
          <a:off x="899161" y="1579129"/>
          <a:ext cx="10515599" cy="4793963"/>
        </p:xfrm>
        <a:graphic>
          <a:graphicData uri="http://schemas.openxmlformats.org/drawingml/2006/table">
            <a:tbl>
              <a:tblPr firstRow="1" firstCol="1" bandRow="1">
                <a:tableStyleId>{10A1B5D5-9B99-4C35-A422-299274C87663}</a:tableStyleId>
              </a:tblPr>
              <a:tblGrid>
                <a:gridCol w="2709533">
                  <a:extLst>
                    <a:ext uri="{9D8B030D-6E8A-4147-A177-3AD203B41FA5}">
                      <a16:colId xmlns:a16="http://schemas.microsoft.com/office/drawing/2014/main" val="177059358"/>
                    </a:ext>
                  </a:extLst>
                </a:gridCol>
                <a:gridCol w="1941958">
                  <a:extLst>
                    <a:ext uri="{9D8B030D-6E8A-4147-A177-3AD203B41FA5}">
                      <a16:colId xmlns:a16="http://schemas.microsoft.com/office/drawing/2014/main" val="3356218544"/>
                    </a:ext>
                  </a:extLst>
                </a:gridCol>
                <a:gridCol w="1623505">
                  <a:extLst>
                    <a:ext uri="{9D8B030D-6E8A-4147-A177-3AD203B41FA5}">
                      <a16:colId xmlns:a16="http://schemas.microsoft.com/office/drawing/2014/main" val="2482584611"/>
                    </a:ext>
                  </a:extLst>
                </a:gridCol>
                <a:gridCol w="4240603">
                  <a:extLst>
                    <a:ext uri="{9D8B030D-6E8A-4147-A177-3AD203B41FA5}">
                      <a16:colId xmlns:a16="http://schemas.microsoft.com/office/drawing/2014/main" val="2936413815"/>
                    </a:ext>
                  </a:extLst>
                </a:gridCol>
              </a:tblGrid>
              <a:tr h="2454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Dates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Week</a:t>
                      </a:r>
                      <a:r>
                        <a:rPr lang="en-US" sz="1600" baseline="0" dirty="0" smtClean="0">
                          <a:effectLst/>
                        </a:rPr>
                        <a:t> #s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#</a:t>
                      </a:r>
                      <a:r>
                        <a:rPr lang="en-US" sz="16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of weeks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Rotation</a:t>
                      </a:r>
                      <a:r>
                        <a:rPr lang="en-US" sz="16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Assignment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9631706"/>
                  </a:ext>
                </a:extLst>
              </a:tr>
              <a:tr h="2023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Aug 1 – Sep</a:t>
                      </a:r>
                      <a:r>
                        <a:rPr lang="en-US" sz="1600" baseline="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 28</a:t>
                      </a:r>
                      <a:endParaRPr lang="en-US" sz="16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Weeks 1-9</a:t>
                      </a:r>
                      <a:endParaRPr lang="en-US" sz="16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9 weeks </a:t>
                      </a:r>
                      <a:endParaRPr lang="en-US" sz="16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Surgery (CINJ)</a:t>
                      </a:r>
                      <a:endParaRPr lang="en-US" sz="16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8603524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Oct 1 – Oct</a:t>
                      </a:r>
                      <a:r>
                        <a:rPr lang="en-US" sz="1600" baseline="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 12</a:t>
                      </a:r>
                      <a:endParaRPr lang="en-US" sz="1600" dirty="0" smtClean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Weeks 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10-11</a:t>
                      </a:r>
                      <a:endParaRPr lang="en-US" sz="16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2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+mj-lt"/>
                        </a:rPr>
                        <a:t>weeks</a:t>
                      </a:r>
                      <a:endParaRPr lang="en-US" sz="16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Research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057451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Oct 15 – Nov 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Weeks 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12-15</a:t>
                      </a:r>
                      <a:endParaRPr lang="en-US" sz="16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4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+mj-lt"/>
                        </a:rPr>
                        <a:t>weeks</a:t>
                      </a:r>
                      <a:endParaRPr lang="en-US" sz="16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Breast</a:t>
                      </a:r>
                      <a:r>
                        <a:rPr lang="en-US" sz="1600" baseline="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 Imaging</a:t>
                      </a:r>
                      <a:endParaRPr lang="en-US" sz="16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1096763"/>
                  </a:ext>
                </a:extLst>
              </a:tr>
              <a:tr h="2454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Nov</a:t>
                      </a:r>
                      <a:r>
                        <a:rPr lang="en-US" sz="1600" baseline="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 12</a:t>
                      </a:r>
                      <a:r>
                        <a:rPr lang="en-US" sz="16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 – Dec</a:t>
                      </a:r>
                      <a:r>
                        <a:rPr lang="en-US" sz="1600" baseline="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 7</a:t>
                      </a:r>
                      <a:r>
                        <a:rPr lang="en-US" sz="16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Weeks 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16-19</a:t>
                      </a:r>
                      <a:endParaRPr lang="en-US" sz="16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4 weeks</a:t>
                      </a:r>
                      <a:endParaRPr lang="en-US" sz="16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Medical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 Oncology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9790268"/>
                  </a:ext>
                </a:extLst>
              </a:tr>
              <a:tr h="2454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Dec</a:t>
                      </a:r>
                      <a:r>
                        <a:rPr lang="en-US" sz="1600" baseline="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 10</a:t>
                      </a:r>
                      <a:r>
                        <a:rPr lang="en-US" sz="16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 – Dec</a:t>
                      </a:r>
                      <a:r>
                        <a:rPr lang="en-US" sz="1600" baseline="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 21</a:t>
                      </a:r>
                      <a:endParaRPr lang="en-US" sz="1600" dirty="0" smtClean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Weeks 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20-21</a:t>
                      </a:r>
                      <a:endParaRPr lang="en-US" sz="16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2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+mj-lt"/>
                        </a:rPr>
                        <a:t>weeks</a:t>
                      </a:r>
                      <a:endParaRPr lang="en-US" sz="16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Genetics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77295115"/>
                  </a:ext>
                </a:extLst>
              </a:tr>
              <a:tr h="2454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Dec 24 – Jan 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Weeks 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22-25</a:t>
                      </a:r>
                      <a:endParaRPr lang="en-US" sz="16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4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+mj-lt"/>
                        </a:rPr>
                        <a:t>weeks</a:t>
                      </a:r>
                      <a:endParaRPr lang="en-US" sz="16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Radiation</a:t>
                      </a:r>
                      <a:r>
                        <a:rPr lang="en-US" sz="1600" baseline="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 Oncology</a:t>
                      </a:r>
                      <a:endParaRPr lang="en-US" sz="16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0216741"/>
                  </a:ext>
                </a:extLst>
              </a:tr>
              <a:tr h="2454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Jan 21 – Feb 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Weeks 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26-29</a:t>
                      </a:r>
                      <a:endParaRPr lang="en-US" sz="16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4 weeks</a:t>
                      </a:r>
                      <a:endParaRPr lang="en-US" sz="16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Surgery (Princeton)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7732877"/>
                  </a:ext>
                </a:extLst>
              </a:tr>
              <a:tr h="2454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Feb 18 – Feb 29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Weeks 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30-31</a:t>
                      </a:r>
                      <a:endParaRPr lang="en-US" sz="16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2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+mj-lt"/>
                        </a:rPr>
                        <a:t>weeks</a:t>
                      </a:r>
                      <a:endParaRPr lang="en-US" sz="16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Plastics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 and Reconstructive Surgery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6852373"/>
                  </a:ext>
                </a:extLst>
              </a:tr>
              <a:tr h="2454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Mar 4 – Mar 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Weeks 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32-33</a:t>
                      </a:r>
                      <a:endParaRPr lang="en-US" sz="16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2 weeks</a:t>
                      </a:r>
                      <a:endParaRPr lang="en-US" sz="16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Surgery (Hamilton)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3434861"/>
                  </a:ext>
                </a:extLst>
              </a:tr>
              <a:tr h="3427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Mar 25 – Apr 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Weeks 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34-35</a:t>
                      </a:r>
                      <a:endParaRPr lang="en-US" sz="16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2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+mj-lt"/>
                        </a:rPr>
                        <a:t>weeks</a:t>
                      </a:r>
                      <a:endParaRPr lang="en-US" sz="16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Pathology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50214644"/>
                  </a:ext>
                </a:extLst>
              </a:tr>
              <a:tr h="2454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Apr 8 – </a:t>
                      </a:r>
                      <a:r>
                        <a:rPr lang="en-US" sz="16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May</a:t>
                      </a:r>
                      <a:r>
                        <a:rPr lang="en-US" sz="1600" baseline="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16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19</a:t>
                      </a:r>
                      <a:endParaRPr lang="en-US" sz="1600" dirty="0" smtClean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Weeks 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36-37</a:t>
                      </a:r>
                      <a:endParaRPr lang="en-US" sz="16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2 weeks</a:t>
                      </a:r>
                      <a:endParaRPr lang="en-US" sz="16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Surgery</a:t>
                      </a:r>
                      <a:r>
                        <a:rPr lang="en-US" sz="1600" baseline="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 (CINJ)</a:t>
                      </a:r>
                      <a:endParaRPr lang="en-US" sz="1600" dirty="0" smtClean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5362969"/>
                  </a:ext>
                </a:extLst>
              </a:tr>
              <a:tr h="2305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May 20</a:t>
                      </a:r>
                      <a:r>
                        <a:rPr lang="en-US" sz="1600" baseline="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1600" baseline="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– Jun </a:t>
                      </a:r>
                      <a:r>
                        <a:rPr lang="en-US" sz="1600" baseline="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2</a:t>
                      </a:r>
                      <a:endParaRPr lang="en-US" sz="1600" dirty="0" smtClean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Weeks 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38-45</a:t>
                      </a:r>
                      <a:endParaRPr lang="en-US" sz="16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8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+mj-lt"/>
                        </a:rPr>
                        <a:t>weeks</a:t>
                      </a:r>
                      <a:endParaRPr lang="en-US" sz="16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Research</a:t>
                      </a:r>
                      <a:r>
                        <a:rPr lang="en-US" sz="1600" baseline="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 (maternity leave)</a:t>
                      </a:r>
                      <a:endParaRPr lang="en-US" sz="1600" dirty="0" smtClean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44014782"/>
                  </a:ext>
                </a:extLst>
              </a:tr>
              <a:tr h="2655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Jun </a:t>
                      </a:r>
                      <a:r>
                        <a:rPr lang="en-US" sz="16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3 </a:t>
                      </a:r>
                      <a:r>
                        <a:rPr lang="en-US" sz="16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– Jun </a:t>
                      </a:r>
                      <a:r>
                        <a:rPr lang="en-US" sz="16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16</a:t>
                      </a:r>
                      <a:endParaRPr lang="en-US" sz="1600" dirty="0" smtClean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Weeks 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46-47</a:t>
                      </a:r>
                      <a:endParaRPr lang="en-US" sz="16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2 weeks</a:t>
                      </a:r>
                      <a:endParaRPr lang="en-US" sz="16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Cancer</a:t>
                      </a:r>
                      <a:r>
                        <a:rPr lang="en-US" sz="1600" baseline="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 Rehab / Palliative Care</a:t>
                      </a:r>
                      <a:endParaRPr lang="en-US" sz="16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25462242"/>
                  </a:ext>
                </a:extLst>
              </a:tr>
              <a:tr h="5102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+mn-cs"/>
                        </a:rPr>
                        <a:t>Jul 1 – Jul 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Weeks 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48-49</a:t>
                      </a:r>
                      <a:endParaRPr lang="en-US" sz="16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2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+mj-lt"/>
                        </a:rPr>
                        <a:t>weeks</a:t>
                      </a:r>
                      <a:endParaRPr lang="en-US" sz="16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Psychosocial</a:t>
                      </a:r>
                      <a:r>
                        <a:rPr lang="en-US" sz="1600" baseline="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 Oncology/Social Support/Navigation/Community Outreach</a:t>
                      </a:r>
                      <a:endParaRPr lang="en-US" sz="1600" dirty="0" smtClean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3433716"/>
                  </a:ext>
                </a:extLst>
              </a:tr>
              <a:tr h="2454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+mn-cs"/>
                        </a:rPr>
                        <a:t>Jul 15 – Jul 31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Weeks</a:t>
                      </a:r>
                      <a:r>
                        <a:rPr lang="en-US" sz="1600" baseline="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 50-52</a:t>
                      </a:r>
                      <a:endParaRPr lang="en-US" sz="16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3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+mj-lt"/>
                        </a:rPr>
                        <a:t>weeks</a:t>
                      </a:r>
                      <a:endParaRPr lang="en-US" sz="16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Surgery (CINJ)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7608746"/>
                  </a:ext>
                </a:extLst>
              </a:tr>
              <a:tr h="2454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+mn-cs"/>
                        </a:rPr>
                        <a:t>Total: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65544511"/>
                  </a:ext>
                </a:extLst>
              </a:tr>
              <a:tr h="2454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+mn-cs"/>
                        </a:rPr>
                        <a:t>Aug 1 2018 – Jul 31 2019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52 weeks</a:t>
                      </a:r>
                      <a:endParaRPr lang="en-US" sz="16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51817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947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1981200" y="786331"/>
            <a:ext cx="8229600" cy="808038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rgbClr val="002060"/>
                </a:solidFill>
                <a:latin typeface="Arial" charset="0"/>
              </a:rPr>
              <a:t>Breast Surgical Oncology Fellowship</a:t>
            </a:r>
            <a:br>
              <a:rPr lang="en-US" sz="2400" b="1" dirty="0" smtClean="0">
                <a:solidFill>
                  <a:srgbClr val="002060"/>
                </a:solidFill>
                <a:latin typeface="Arial" charset="0"/>
              </a:rPr>
            </a:br>
            <a:r>
              <a:rPr lang="en-US" sz="2000" b="1" dirty="0">
                <a:solidFill>
                  <a:srgbClr val="C00000"/>
                </a:solidFill>
                <a:latin typeface="Arial" charset="0"/>
              </a:rPr>
              <a:t>Clinical </a:t>
            </a:r>
            <a:r>
              <a:rPr lang="en-US" sz="2000" b="1" dirty="0" smtClean="0">
                <a:solidFill>
                  <a:srgbClr val="C00000"/>
                </a:solidFill>
                <a:latin typeface="Arial" charset="0"/>
              </a:rPr>
              <a:t>Rotations 2018 – 2019, with NOTES</a:t>
            </a:r>
            <a:endParaRPr lang="en-US" sz="2400" b="1" dirty="0">
              <a:solidFill>
                <a:srgbClr val="C00000"/>
              </a:solidFill>
              <a:latin typeface="Arial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8035208"/>
              </p:ext>
            </p:extLst>
          </p:nvPr>
        </p:nvGraphicFramePr>
        <p:xfrm>
          <a:off x="350520" y="1579129"/>
          <a:ext cx="11170919" cy="5099231"/>
        </p:xfrm>
        <a:graphic>
          <a:graphicData uri="http://schemas.openxmlformats.org/drawingml/2006/table">
            <a:tbl>
              <a:tblPr firstRow="1" firstCol="1" bandRow="1">
                <a:tableStyleId>{10A1B5D5-9B99-4C35-A422-299274C87663}</a:tableStyleId>
              </a:tblPr>
              <a:tblGrid>
                <a:gridCol w="2051203">
                  <a:extLst>
                    <a:ext uri="{9D8B030D-6E8A-4147-A177-3AD203B41FA5}">
                      <a16:colId xmlns:a16="http://schemas.microsoft.com/office/drawing/2014/main" val="177059358"/>
                    </a:ext>
                  </a:extLst>
                </a:gridCol>
                <a:gridCol w="1470124">
                  <a:extLst>
                    <a:ext uri="{9D8B030D-6E8A-4147-A177-3AD203B41FA5}">
                      <a16:colId xmlns:a16="http://schemas.microsoft.com/office/drawing/2014/main" val="3356218544"/>
                    </a:ext>
                  </a:extLst>
                </a:gridCol>
                <a:gridCol w="1229046">
                  <a:extLst>
                    <a:ext uri="{9D8B030D-6E8A-4147-A177-3AD203B41FA5}">
                      <a16:colId xmlns:a16="http://schemas.microsoft.com/office/drawing/2014/main" val="2482584611"/>
                    </a:ext>
                  </a:extLst>
                </a:gridCol>
                <a:gridCol w="3210273">
                  <a:extLst>
                    <a:ext uri="{9D8B030D-6E8A-4147-A177-3AD203B41FA5}">
                      <a16:colId xmlns:a16="http://schemas.microsoft.com/office/drawing/2014/main" val="2936413815"/>
                    </a:ext>
                  </a:extLst>
                </a:gridCol>
                <a:gridCol w="3210273">
                  <a:extLst>
                    <a:ext uri="{9D8B030D-6E8A-4147-A177-3AD203B41FA5}">
                      <a16:colId xmlns:a16="http://schemas.microsoft.com/office/drawing/2014/main" val="1736208586"/>
                    </a:ext>
                  </a:extLst>
                </a:gridCol>
              </a:tblGrid>
              <a:tr h="2454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Dates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Week</a:t>
                      </a:r>
                      <a:r>
                        <a:rPr lang="en-US" sz="1600" baseline="0" dirty="0" smtClean="0">
                          <a:effectLst/>
                        </a:rPr>
                        <a:t> #s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#</a:t>
                      </a:r>
                      <a:r>
                        <a:rPr lang="en-US" sz="16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of weeks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Rotation</a:t>
                      </a:r>
                      <a:r>
                        <a:rPr lang="en-US" sz="16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Assignment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NOTES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9631706"/>
                  </a:ext>
                </a:extLst>
              </a:tr>
              <a:tr h="2023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Aug 1 – Sep</a:t>
                      </a:r>
                      <a:r>
                        <a:rPr lang="en-US" sz="16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28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Weeks 1-9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 weeks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Surgery (CINJ)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8603524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Oct 1 – Oct</a:t>
                      </a:r>
                      <a:r>
                        <a:rPr lang="en-US" sz="16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12</a:t>
                      </a:r>
                      <a:endParaRPr lang="en-US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Weeks </a:t>
                      </a:r>
                      <a:r>
                        <a:rPr lang="en-US" sz="1600" dirty="0" smtClean="0">
                          <a:effectLst/>
                        </a:rPr>
                        <a:t>10-11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>
                          <a:effectLst/>
                        </a:rPr>
                        <a:t>weeks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Research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057451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Oct 15 – Nov 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Weeks </a:t>
                      </a:r>
                      <a:r>
                        <a:rPr lang="en-US" sz="1600" dirty="0" smtClean="0">
                          <a:effectLst/>
                        </a:rPr>
                        <a:t>12-15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>
                          <a:effectLst/>
                        </a:rPr>
                        <a:t>weeks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Breast</a:t>
                      </a:r>
                      <a:r>
                        <a:rPr lang="en-US" sz="16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Imaging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1096763"/>
                  </a:ext>
                </a:extLst>
              </a:tr>
              <a:tr h="2454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Nov</a:t>
                      </a:r>
                      <a:r>
                        <a:rPr lang="en-US" sz="16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12</a:t>
                      </a: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– Dec</a:t>
                      </a:r>
                      <a:r>
                        <a:rPr lang="en-US" sz="16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7</a:t>
                      </a: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Weeks </a:t>
                      </a:r>
                      <a:r>
                        <a:rPr lang="en-US" sz="1600" dirty="0" smtClean="0">
                          <a:effectLst/>
                        </a:rPr>
                        <a:t>16-19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 weeks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Medical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Oncology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SOBO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Nov 13-14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9790268"/>
                  </a:ext>
                </a:extLst>
              </a:tr>
              <a:tr h="2454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Dec</a:t>
                      </a:r>
                      <a:r>
                        <a:rPr lang="en-US" sz="16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10</a:t>
                      </a: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– Dec</a:t>
                      </a:r>
                      <a:r>
                        <a:rPr lang="en-US" sz="16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21</a:t>
                      </a:r>
                      <a:endParaRPr lang="en-US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Weeks </a:t>
                      </a:r>
                      <a:r>
                        <a:rPr lang="en-US" sz="1600" dirty="0" smtClean="0">
                          <a:effectLst/>
                        </a:rPr>
                        <a:t>20-21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>
                          <a:effectLst/>
                        </a:rPr>
                        <a:t>weeks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Genetics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77295115"/>
                  </a:ext>
                </a:extLst>
              </a:tr>
              <a:tr h="2454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Dec 24 – Jan 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Weeks </a:t>
                      </a:r>
                      <a:r>
                        <a:rPr lang="en-US" sz="1600" dirty="0" smtClean="0">
                          <a:effectLst/>
                        </a:rPr>
                        <a:t>22-25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>
                          <a:effectLst/>
                        </a:rPr>
                        <a:t>weeks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Radiation</a:t>
                      </a:r>
                      <a:r>
                        <a:rPr lang="en-US" sz="16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Oncology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0216741"/>
                  </a:ext>
                </a:extLst>
              </a:tr>
              <a:tr h="2454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Jan 21 – Feb 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Weeks </a:t>
                      </a:r>
                      <a:r>
                        <a:rPr lang="en-US" sz="1600" dirty="0" smtClean="0">
                          <a:effectLst/>
                        </a:rPr>
                        <a:t>26-29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 weeks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Surgery (Princeton)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Vacation 1 week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7732877"/>
                  </a:ext>
                </a:extLst>
              </a:tr>
              <a:tr h="2454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Feb 18 – Feb 29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Weeks </a:t>
                      </a:r>
                      <a:r>
                        <a:rPr lang="en-US" sz="1600" dirty="0" smtClean="0">
                          <a:effectLst/>
                        </a:rPr>
                        <a:t>30-31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>
                          <a:effectLst/>
                        </a:rPr>
                        <a:t>weeks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Plastics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and Reconstructive Surgery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6852373"/>
                  </a:ext>
                </a:extLst>
              </a:tr>
              <a:tr h="2454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Mar 4 – Mar 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Weeks </a:t>
                      </a:r>
                      <a:r>
                        <a:rPr lang="en-US" sz="1600" dirty="0" smtClean="0">
                          <a:effectLst/>
                        </a:rPr>
                        <a:t>32-33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 weeks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Surgery (Hamilton)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3434861"/>
                  </a:ext>
                </a:extLst>
              </a:tr>
              <a:tr h="2454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Mar 25 – Apr 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Weeks </a:t>
                      </a:r>
                      <a:r>
                        <a:rPr lang="en-US" sz="1600" dirty="0" smtClean="0">
                          <a:effectLst/>
                        </a:rPr>
                        <a:t>34-35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>
                          <a:effectLst/>
                        </a:rPr>
                        <a:t>weeks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Pathology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SSO Mar 27-30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50214644"/>
                  </a:ext>
                </a:extLst>
              </a:tr>
              <a:tr h="2454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Apr 8 – Apr 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Weeks </a:t>
                      </a:r>
                      <a:r>
                        <a:rPr lang="en-US" sz="1600" dirty="0" smtClean="0">
                          <a:effectLst/>
                        </a:rPr>
                        <a:t>36-37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 weeks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Surg</a:t>
                      </a:r>
                      <a:r>
                        <a:rPr lang="en-US" sz="16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(CINJ)</a:t>
                      </a:r>
                      <a:endParaRPr lang="en-US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5362969"/>
                  </a:ext>
                </a:extLst>
              </a:tr>
              <a:tr h="1588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Apr 22</a:t>
                      </a:r>
                      <a:r>
                        <a:rPr lang="en-US" sz="16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– Jun 14</a:t>
                      </a:r>
                      <a:endParaRPr lang="en-US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Weeks </a:t>
                      </a:r>
                      <a:r>
                        <a:rPr lang="en-US" sz="1600" dirty="0" smtClean="0">
                          <a:effectLst/>
                        </a:rPr>
                        <a:t>38-45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>
                          <a:effectLst/>
                        </a:rPr>
                        <a:t>weeks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Surgery (CINJ)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Medical Leave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ASBS</a:t>
                      </a:r>
                      <a:r>
                        <a:rPr lang="en-US" sz="16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May 1-5</a:t>
                      </a:r>
                      <a:endParaRPr lang="en-US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44014782"/>
                  </a:ext>
                </a:extLst>
              </a:tr>
              <a:tr h="2655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Jun 17 – Jun 28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Weeks </a:t>
                      </a:r>
                      <a:r>
                        <a:rPr lang="en-US" sz="1600" dirty="0" smtClean="0">
                          <a:effectLst/>
                        </a:rPr>
                        <a:t>46-47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 weeks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Cancer</a:t>
                      </a:r>
                      <a:r>
                        <a:rPr lang="en-US" sz="16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Rehab / Palliative Care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2546224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Jul 1 – Jul 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Weeks </a:t>
                      </a:r>
                      <a:r>
                        <a:rPr lang="en-US" sz="1600" dirty="0" smtClean="0">
                          <a:effectLst/>
                        </a:rPr>
                        <a:t>48-49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>
                          <a:effectLst/>
                        </a:rPr>
                        <a:t>weeks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Psychosocial</a:t>
                      </a:r>
                      <a:r>
                        <a:rPr lang="en-US" sz="1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Oncology/Social Support/Navigation/Community Outreach</a:t>
                      </a:r>
                      <a:endParaRPr lang="en-US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3433716"/>
                  </a:ext>
                </a:extLst>
              </a:tr>
              <a:tr h="2454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Jul 15 – Jul 31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Weeks</a:t>
                      </a:r>
                      <a:r>
                        <a:rPr lang="en-US" sz="16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50-52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>
                          <a:effectLst/>
                        </a:rPr>
                        <a:t>weeks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Surgery (CINJ)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7608746"/>
                  </a:ext>
                </a:extLst>
              </a:tr>
              <a:tr h="2454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Total: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65544511"/>
                  </a:ext>
                </a:extLst>
              </a:tr>
              <a:tr h="2454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Aug 1 2018 – Jul 31 2019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52 weeks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SSO, SOBO,</a:t>
                      </a:r>
                      <a:r>
                        <a:rPr lang="en-US" sz="16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ASBS, Vacations, Oral Boards, Interviews, Medical Leave</a:t>
                      </a:r>
                      <a:endParaRPr lang="en-US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51817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320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RU_Template_Red_Arial_B[1]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C00000"/>
      </a:accent6>
      <a:hlink>
        <a:srgbClr val="009999"/>
      </a:hlink>
      <a:folHlink>
        <a:srgbClr val="99CC00"/>
      </a:folHlink>
    </a:clrScheme>
    <a:fontScheme name="RU_Template_Verdana_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U_Template_Verdana_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_Template_Verdana_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_Template_Verdana_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_Template_Verdana_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_Template_Verdana_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_Template_Verdana_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443</Words>
  <Application>Microsoft Office PowerPoint</Application>
  <PresentationFormat>Widescreen</PresentationFormat>
  <Paragraphs>145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Geneva</vt:lpstr>
      <vt:lpstr>ヒラギノ角ゴ Pro W3</vt:lpstr>
      <vt:lpstr>1_RU_Template_Red_Arial_B[1]</vt:lpstr>
      <vt:lpstr>Breast Surgical Oncology Fellowship Clinical Rotations 2018 - 2019</vt:lpstr>
      <vt:lpstr>Breast Surgical Oncology Fellowship Clinical Rotations 2018 – 2019, with NOTES</vt:lpstr>
    </vt:vector>
  </TitlesOfParts>
  <Company>UMDNJ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Breast Surgical Oncology Fellowship Clinical Rotations 2018 - 2019</dc:title>
  <dc:creator>Kumar, Shicha</dc:creator>
  <cp:lastModifiedBy>Wiggins, Christine</cp:lastModifiedBy>
  <cp:revision>7</cp:revision>
  <dcterms:created xsi:type="dcterms:W3CDTF">2018-09-28T16:43:29Z</dcterms:created>
  <dcterms:modified xsi:type="dcterms:W3CDTF">2019-06-19T19:51:32Z</dcterms:modified>
</cp:coreProperties>
</file>