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58"/>
  </p:notesMasterIdLst>
  <p:handoutMasterIdLst>
    <p:handoutMasterId r:id="rId59"/>
  </p:handoutMasterIdLst>
  <p:sldIdLst>
    <p:sldId id="259" r:id="rId2"/>
    <p:sldId id="257" r:id="rId3"/>
    <p:sldId id="260" r:id="rId4"/>
    <p:sldId id="261" r:id="rId5"/>
    <p:sldId id="262" r:id="rId6"/>
    <p:sldId id="263" r:id="rId7"/>
    <p:sldId id="264" r:id="rId8"/>
    <p:sldId id="265" r:id="rId9"/>
    <p:sldId id="266" r:id="rId10"/>
    <p:sldId id="267" r:id="rId11"/>
    <p:sldId id="304" r:id="rId12"/>
    <p:sldId id="269" r:id="rId13"/>
    <p:sldId id="270" r:id="rId14"/>
    <p:sldId id="271" r:id="rId15"/>
    <p:sldId id="272" r:id="rId16"/>
    <p:sldId id="273" r:id="rId17"/>
    <p:sldId id="274" r:id="rId18"/>
    <p:sldId id="275" r:id="rId19"/>
    <p:sldId id="276" r:id="rId20"/>
    <p:sldId id="277" r:id="rId21"/>
    <p:sldId id="278" r:id="rId22"/>
    <p:sldId id="279" r:id="rId23"/>
    <p:sldId id="305" r:id="rId24"/>
    <p:sldId id="307" r:id="rId25"/>
    <p:sldId id="306" r:id="rId26"/>
    <p:sldId id="280" r:id="rId27"/>
    <p:sldId id="308" r:id="rId28"/>
    <p:sldId id="282" r:id="rId29"/>
    <p:sldId id="283" r:id="rId30"/>
    <p:sldId id="284" r:id="rId31"/>
    <p:sldId id="285" r:id="rId32"/>
    <p:sldId id="286" r:id="rId33"/>
    <p:sldId id="287" r:id="rId34"/>
    <p:sldId id="309" r:id="rId35"/>
    <p:sldId id="288" r:id="rId36"/>
    <p:sldId id="289" r:id="rId37"/>
    <p:sldId id="310" r:id="rId38"/>
    <p:sldId id="290" r:id="rId39"/>
    <p:sldId id="291" r:id="rId40"/>
    <p:sldId id="311" r:id="rId41"/>
    <p:sldId id="292" r:id="rId42"/>
    <p:sldId id="312" r:id="rId43"/>
    <p:sldId id="293" r:id="rId44"/>
    <p:sldId id="294" r:id="rId45"/>
    <p:sldId id="313" r:id="rId46"/>
    <p:sldId id="295" r:id="rId47"/>
    <p:sldId id="314" r:id="rId48"/>
    <p:sldId id="296" r:id="rId49"/>
    <p:sldId id="297" r:id="rId50"/>
    <p:sldId id="298" r:id="rId51"/>
    <p:sldId id="299" r:id="rId52"/>
    <p:sldId id="300" r:id="rId53"/>
    <p:sldId id="315" r:id="rId54"/>
    <p:sldId id="301" r:id="rId55"/>
    <p:sldId id="302" r:id="rId56"/>
    <p:sldId id="303"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D77"/>
    <a:srgbClr val="0048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8C15CE-A04F-4964-71C2-02EC07B6D7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D15205-A57F-D116-15F4-A65F0BC476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722EB0-C56F-C142-826B-DAB313B5F9B5}" type="datetimeFigureOut">
              <a:rPr lang="en-US" smtClean="0"/>
              <a:t>4/22/2026</a:t>
            </a:fld>
            <a:endParaRPr lang="en-US"/>
          </a:p>
        </p:txBody>
      </p:sp>
      <p:sp>
        <p:nvSpPr>
          <p:cNvPr id="4" name="Footer Placeholder 3">
            <a:extLst>
              <a:ext uri="{FF2B5EF4-FFF2-40B4-BE49-F238E27FC236}">
                <a16:creationId xmlns:a16="http://schemas.microsoft.com/office/drawing/2014/main" id="{B307AA76-ECB5-7A0A-4E86-7A4440391E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C32EAA-7541-2EAE-06C6-42DF3E5793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7D5B86-D117-CA41-B915-8CC8A5D95D80}" type="slidenum">
              <a:rPr lang="en-US" smtClean="0"/>
              <a:t>‹#›</a:t>
            </a:fld>
            <a:endParaRPr lang="en-US"/>
          </a:p>
        </p:txBody>
      </p:sp>
    </p:spTree>
    <p:extLst>
      <p:ext uri="{BB962C8B-B14F-4D97-AF65-F5344CB8AC3E}">
        <p14:creationId xmlns:p14="http://schemas.microsoft.com/office/powerpoint/2010/main" val="11651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F232F-ED23-7248-A07E-C3BBD9803F8C}" type="datetimeFigureOut">
              <a:rPr lang="en-US" smtClean="0"/>
              <a:t>4/22/2026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9CAC6-6045-9C45-A37E-E86857B94178}" type="slidenum">
              <a:rPr lang="en-US" smtClean="0"/>
              <a:t>‹#›</a:t>
            </a:fld>
            <a:endParaRPr lang="en-US"/>
          </a:p>
        </p:txBody>
      </p:sp>
    </p:spTree>
    <p:extLst>
      <p:ext uri="{BB962C8B-B14F-4D97-AF65-F5344CB8AC3E}">
        <p14:creationId xmlns:p14="http://schemas.microsoft.com/office/powerpoint/2010/main" val="95531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ighlight>
                  <a:srgbClr val="FFFFFF"/>
                </a:highlight>
              </a:rPr>
              <a:t> Practitioner Orders for Life-Sustaining Treatment</a:t>
            </a:r>
            <a:endParaRPr lang="en-US"/>
          </a:p>
        </p:txBody>
      </p:sp>
      <p:sp>
        <p:nvSpPr>
          <p:cNvPr id="4" name="Slide Number Placeholder 3"/>
          <p:cNvSpPr>
            <a:spLocks noGrp="1"/>
          </p:cNvSpPr>
          <p:nvPr>
            <p:ph type="sldNum" sz="quarter" idx="5"/>
          </p:nvPr>
        </p:nvSpPr>
        <p:spPr/>
        <p:txBody>
          <a:bodyPr/>
          <a:lstStyle/>
          <a:p>
            <a:fld id="{A6F9CAC6-6045-9C45-A37E-E86857B94178}" type="slidenum">
              <a:rPr lang="en-US" smtClean="0"/>
              <a:t>28</a:t>
            </a:fld>
            <a:endParaRPr lang="en-US"/>
          </a:p>
        </p:txBody>
      </p:sp>
    </p:spTree>
    <p:extLst>
      <p:ext uri="{BB962C8B-B14F-4D97-AF65-F5344CB8AC3E}">
        <p14:creationId xmlns:p14="http://schemas.microsoft.com/office/powerpoint/2010/main" val="1809924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Trial period- defined and guided by the patient or the surrogate</a:t>
            </a:r>
          </a:p>
        </p:txBody>
      </p:sp>
      <p:sp>
        <p:nvSpPr>
          <p:cNvPr id="4" name="Slide Number Placeholder 3"/>
          <p:cNvSpPr>
            <a:spLocks noGrp="1"/>
          </p:cNvSpPr>
          <p:nvPr>
            <p:ph type="sldNum" sz="quarter" idx="5"/>
          </p:nvPr>
        </p:nvSpPr>
        <p:spPr/>
        <p:txBody>
          <a:bodyPr/>
          <a:lstStyle/>
          <a:p>
            <a:fld id="{A6F9CAC6-6045-9C45-A37E-E86857B94178}" type="slidenum">
              <a:rPr lang="en-US" smtClean="0"/>
              <a:t>41</a:t>
            </a:fld>
            <a:endParaRPr lang="en-US"/>
          </a:p>
        </p:txBody>
      </p:sp>
    </p:spTree>
    <p:extLst>
      <p:ext uri="{BB962C8B-B14F-4D97-AF65-F5344CB8AC3E}">
        <p14:creationId xmlns:p14="http://schemas.microsoft.com/office/powerpoint/2010/main" val="343613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 have now reached Section D- which is where we discuss what our patient would like us to do in the case that their heart stops beating  (meaning they have no pulse) or they are not breathing well</a:t>
            </a:r>
          </a:p>
        </p:txBody>
      </p:sp>
      <p:sp>
        <p:nvSpPr>
          <p:cNvPr id="4" name="Slide Number Placeholder 3"/>
          <p:cNvSpPr>
            <a:spLocks noGrp="1"/>
          </p:cNvSpPr>
          <p:nvPr>
            <p:ph type="sldNum" sz="quarter" idx="5"/>
          </p:nvPr>
        </p:nvSpPr>
        <p:spPr/>
        <p:txBody>
          <a:bodyPr/>
          <a:lstStyle/>
          <a:p>
            <a:fld id="{A6F9CAC6-6045-9C45-A37E-E86857B94178}" type="slidenum">
              <a:rPr lang="en-US" smtClean="0"/>
              <a:t>42</a:t>
            </a:fld>
            <a:endParaRPr lang="en-US"/>
          </a:p>
        </p:txBody>
      </p:sp>
    </p:spTree>
    <p:extLst>
      <p:ext uri="{BB962C8B-B14F-4D97-AF65-F5344CB8AC3E}">
        <p14:creationId xmlns:p14="http://schemas.microsoft.com/office/powerpoint/2010/main" val="414766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Ideally an informed decision should be made after discussion with your provider about the risks associated with attempting CPR (broken ribs, aspiration, trauma...</a:t>
            </a:r>
            <a:r>
              <a:rPr lang="en-US" dirty="0" err="1">
                <a:latin typeface="Calibri"/>
                <a:ea typeface="Calibri"/>
                <a:cs typeface="Calibri"/>
              </a:rPr>
              <a:t>etc</a:t>
            </a:r>
            <a:r>
              <a:rPr lang="en-US" dirty="0">
                <a:latin typeface="Calibri"/>
                <a:ea typeface="Calibri"/>
                <a:cs typeface="Calibri"/>
              </a:rPr>
              <a:t>) as well as examine its true benefit (e.g.  The American Red Cross- actually only 10 % of patients who have CPR survive to discharge, and that # decreases to &lt;5% in the elderly and the seriously ill). </a:t>
            </a:r>
          </a:p>
          <a:p>
            <a:endParaRPr lang="en-US" dirty="0">
              <a:latin typeface="Calibri"/>
              <a:ea typeface="Calibri"/>
              <a:cs typeface="Calibri"/>
            </a:endParaRPr>
          </a:p>
          <a:p>
            <a:r>
              <a:rPr lang="en-US" dirty="0">
                <a:latin typeface="Aptos"/>
                <a:ea typeface="Calibri"/>
                <a:cs typeface="Calibri"/>
              </a:rPr>
              <a:t>Its def. Something to keep in mind when considering the risk and benefits of </a:t>
            </a:r>
            <a:r>
              <a:rPr lang="en-US">
                <a:latin typeface="Aptos"/>
                <a:ea typeface="Calibri"/>
                <a:cs typeface="Calibri"/>
              </a:rPr>
              <a:t>attempting CPR</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6F9CAC6-6045-9C45-A37E-E86857B94178}" type="slidenum">
              <a:rPr lang="en-US" smtClean="0"/>
              <a:t>43</a:t>
            </a:fld>
            <a:endParaRPr lang="en-US"/>
          </a:p>
        </p:txBody>
      </p:sp>
    </p:spTree>
    <p:extLst>
      <p:ext uri="{BB962C8B-B14F-4D97-AF65-F5344CB8AC3E}">
        <p14:creationId xmlns:p14="http://schemas.microsoft.com/office/powerpoint/2010/main" val="2290495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Trial period- defined and guided by the patient's surrogate</a:t>
            </a:r>
          </a:p>
          <a:p>
            <a:r>
              <a:rPr lang="en-US"/>
              <a:t>Sedated when you are intubated.</a:t>
            </a:r>
          </a:p>
        </p:txBody>
      </p:sp>
      <p:sp>
        <p:nvSpPr>
          <p:cNvPr id="4" name="Slide Number Placeholder 3"/>
          <p:cNvSpPr>
            <a:spLocks noGrp="1"/>
          </p:cNvSpPr>
          <p:nvPr>
            <p:ph type="sldNum" sz="quarter" idx="5"/>
          </p:nvPr>
        </p:nvSpPr>
        <p:spPr/>
        <p:txBody>
          <a:bodyPr/>
          <a:lstStyle/>
          <a:p>
            <a:fld id="{A6F9CAC6-6045-9C45-A37E-E86857B94178}" type="slidenum">
              <a:rPr lang="en-US" smtClean="0"/>
              <a:t>44</a:t>
            </a:fld>
            <a:endParaRPr lang="en-US"/>
          </a:p>
        </p:txBody>
      </p:sp>
    </p:spTree>
    <p:extLst>
      <p:ext uri="{BB962C8B-B14F-4D97-AF65-F5344CB8AC3E}">
        <p14:creationId xmlns:p14="http://schemas.microsoft.com/office/powerpoint/2010/main" val="1533455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 and POLST should complement each other</a:t>
            </a:r>
          </a:p>
        </p:txBody>
      </p:sp>
      <p:sp>
        <p:nvSpPr>
          <p:cNvPr id="4" name="Slide Number Placeholder 3"/>
          <p:cNvSpPr>
            <a:spLocks noGrp="1"/>
          </p:cNvSpPr>
          <p:nvPr>
            <p:ph type="sldNum" sz="quarter" idx="5"/>
          </p:nvPr>
        </p:nvSpPr>
        <p:spPr/>
        <p:txBody>
          <a:bodyPr/>
          <a:lstStyle/>
          <a:p>
            <a:fld id="{A6F9CAC6-6045-9C45-A37E-E86857B94178}" type="slidenum">
              <a:rPr lang="en-US" smtClean="0"/>
              <a:t>46</a:t>
            </a:fld>
            <a:endParaRPr lang="en-US"/>
          </a:p>
        </p:txBody>
      </p:sp>
    </p:spTree>
    <p:extLst>
      <p:ext uri="{BB962C8B-B14F-4D97-AF65-F5344CB8AC3E}">
        <p14:creationId xmlns:p14="http://schemas.microsoft.com/office/powerpoint/2010/main" val="118230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6F9CAC6-6045-9C45-A37E-E86857B94178}" type="slidenum">
              <a:rPr lang="en-US" smtClean="0"/>
              <a:t>47</a:t>
            </a:fld>
            <a:endParaRPr lang="en-US"/>
          </a:p>
        </p:txBody>
      </p:sp>
    </p:spTree>
    <p:extLst>
      <p:ext uri="{BB962C8B-B14F-4D97-AF65-F5344CB8AC3E}">
        <p14:creationId xmlns:p14="http://schemas.microsoft.com/office/powerpoint/2010/main" val="929021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Some Key points about POLST forms include that completing a POLST form is entirely voluntary for patients</a:t>
            </a:r>
          </a:p>
        </p:txBody>
      </p:sp>
      <p:sp>
        <p:nvSpPr>
          <p:cNvPr id="4" name="Slide Number Placeholder 3"/>
          <p:cNvSpPr>
            <a:spLocks noGrp="1"/>
          </p:cNvSpPr>
          <p:nvPr>
            <p:ph type="sldNum" sz="quarter" idx="5"/>
          </p:nvPr>
        </p:nvSpPr>
        <p:spPr/>
        <p:txBody>
          <a:bodyPr/>
          <a:lstStyle/>
          <a:p>
            <a:fld id="{A6F9CAC6-6045-9C45-A37E-E86857B94178}" type="slidenum">
              <a:rPr lang="en-US" smtClean="0"/>
              <a:t>50</a:t>
            </a:fld>
            <a:endParaRPr lang="en-US"/>
          </a:p>
        </p:txBody>
      </p:sp>
    </p:spTree>
    <p:extLst>
      <p:ext uri="{BB962C8B-B14F-4D97-AF65-F5344CB8AC3E}">
        <p14:creationId xmlns:p14="http://schemas.microsoft.com/office/powerpoint/2010/main" val="92119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unable to make decisions- </a:t>
            </a:r>
            <a:r>
              <a:rPr lang="en-US" dirty="0">
                <a:latin typeface="Calibri"/>
                <a:ea typeface="Calibri"/>
                <a:cs typeface="Calibri"/>
              </a:rPr>
              <a:t>Unconscious, sedated, delirious, have psychosis...</a:t>
            </a:r>
            <a:r>
              <a:rPr lang="en-US" dirty="0" err="1">
                <a:latin typeface="Calibri"/>
                <a:ea typeface="Calibri"/>
                <a:cs typeface="Calibri"/>
              </a:rPr>
              <a:t>etc</a:t>
            </a:r>
            <a:r>
              <a:rPr lang="en-US" dirty="0">
                <a:latin typeface="Calibri"/>
                <a:ea typeface="Calibri"/>
                <a:cs typeface="Calibri"/>
              </a:rPr>
              <a:t> </a:t>
            </a:r>
          </a:p>
        </p:txBody>
      </p:sp>
      <p:sp>
        <p:nvSpPr>
          <p:cNvPr id="4" name="Slide Number Placeholder 3"/>
          <p:cNvSpPr>
            <a:spLocks noGrp="1"/>
          </p:cNvSpPr>
          <p:nvPr>
            <p:ph type="sldNum" sz="quarter" idx="5"/>
          </p:nvPr>
        </p:nvSpPr>
        <p:spPr/>
        <p:txBody>
          <a:bodyPr/>
          <a:lstStyle/>
          <a:p>
            <a:fld id="{A6F9CAC6-6045-9C45-A37E-E86857B94178}" type="slidenum">
              <a:rPr lang="en-US" smtClean="0"/>
              <a:t>30</a:t>
            </a:fld>
            <a:endParaRPr lang="en-US"/>
          </a:p>
        </p:txBody>
      </p:sp>
    </p:spTree>
    <p:extLst>
      <p:ext uri="{BB962C8B-B14F-4D97-AF65-F5344CB8AC3E}">
        <p14:creationId xmlns:p14="http://schemas.microsoft.com/office/powerpoint/2010/main" val="204881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A6F9CAC6-6045-9C45-A37E-E86857B94178}" type="slidenum">
              <a:rPr lang="en-US" smtClean="0"/>
              <a:t>31</a:t>
            </a:fld>
            <a:endParaRPr lang="en-US"/>
          </a:p>
        </p:txBody>
      </p:sp>
    </p:spTree>
    <p:extLst>
      <p:ext uri="{BB962C8B-B14F-4D97-AF65-F5344CB8AC3E}">
        <p14:creationId xmlns:p14="http://schemas.microsoft.com/office/powerpoint/2010/main" val="95276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 tool to help honor the patient's wishes.</a:t>
            </a:r>
          </a:p>
        </p:txBody>
      </p:sp>
      <p:sp>
        <p:nvSpPr>
          <p:cNvPr id="4" name="Slide Number Placeholder 3"/>
          <p:cNvSpPr>
            <a:spLocks noGrp="1"/>
          </p:cNvSpPr>
          <p:nvPr>
            <p:ph type="sldNum" sz="quarter" idx="5"/>
          </p:nvPr>
        </p:nvSpPr>
        <p:spPr/>
        <p:txBody>
          <a:bodyPr/>
          <a:lstStyle/>
          <a:p>
            <a:fld id="{A6F9CAC6-6045-9C45-A37E-E86857B94178}" type="slidenum">
              <a:rPr lang="en-US" smtClean="0"/>
              <a:t>32</a:t>
            </a:fld>
            <a:endParaRPr lang="en-US"/>
          </a:p>
        </p:txBody>
      </p:sp>
    </p:spTree>
    <p:extLst>
      <p:ext uri="{BB962C8B-B14F-4D97-AF65-F5344CB8AC3E}">
        <p14:creationId xmlns:p14="http://schemas.microsoft.com/office/powerpoint/2010/main" val="359128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is the most recent POLST form for NJ. Different states have different color POLST forms, for NJ it is this green color. </a:t>
            </a:r>
          </a:p>
          <a:p>
            <a:r>
              <a:rPr lang="en-US">
                <a:latin typeface="Calibri"/>
                <a:ea typeface="Calibri"/>
                <a:cs typeface="Calibri"/>
              </a:rPr>
              <a:t>The back has directions for completion for the healthcare professional and the front area has all the areas to be filled with the patient</a:t>
            </a:r>
          </a:p>
          <a:p>
            <a:endParaRPr lang="en-US">
              <a:latin typeface="Calibri"/>
              <a:ea typeface="Calibri"/>
              <a:cs typeface="Calibri"/>
            </a:endParaRPr>
          </a:p>
          <a:p>
            <a:r>
              <a:rPr lang="en-US">
                <a:latin typeface="Calibri"/>
                <a:ea typeface="Calibri"/>
                <a:cs typeface="Calibri"/>
              </a:rPr>
              <a:t>We are going to take a closer look at the different sections listed that the provider would fill with the patient to reflect their wishes for life sustaining treatments.</a:t>
            </a:r>
          </a:p>
          <a:p>
            <a:endParaRPr lang="en-US">
              <a:latin typeface="Calibri"/>
              <a:ea typeface="Calibri"/>
              <a:cs typeface="Calibri"/>
            </a:endParaRPr>
          </a:p>
          <a:p>
            <a:r>
              <a:rPr lang="en-US">
                <a:latin typeface="Calibri"/>
                <a:ea typeface="Calibri"/>
                <a:cs typeface="Calibri"/>
              </a:rPr>
              <a:t>Start with patient identifiers -name, DOB, address.</a:t>
            </a:r>
          </a:p>
        </p:txBody>
      </p:sp>
      <p:sp>
        <p:nvSpPr>
          <p:cNvPr id="4" name="Slide Number Placeholder 3"/>
          <p:cNvSpPr>
            <a:spLocks noGrp="1"/>
          </p:cNvSpPr>
          <p:nvPr>
            <p:ph type="sldNum" sz="quarter" idx="5"/>
          </p:nvPr>
        </p:nvSpPr>
        <p:spPr/>
        <p:txBody>
          <a:bodyPr/>
          <a:lstStyle/>
          <a:p>
            <a:fld id="{A6F9CAC6-6045-9C45-A37E-E86857B94178}" type="slidenum">
              <a:rPr lang="en-US" smtClean="0"/>
              <a:t>33</a:t>
            </a:fld>
            <a:endParaRPr lang="en-US"/>
          </a:p>
        </p:txBody>
      </p:sp>
    </p:spTree>
    <p:extLst>
      <p:ext uri="{BB962C8B-B14F-4D97-AF65-F5344CB8AC3E}">
        <p14:creationId xmlns:p14="http://schemas.microsoft.com/office/powerpoint/2010/main" val="1062145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5AB77-B2D9-0A71-8631-FAA64A796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F3B83-49B5-E79A-6B06-4555506E2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DF33C-AFF3-C066-510A-D830E1CF8BF1}"/>
              </a:ext>
            </a:extLst>
          </p:cNvPr>
          <p:cNvSpPr>
            <a:spLocks noGrp="1"/>
          </p:cNvSpPr>
          <p:nvPr>
            <p:ph type="body" idx="1"/>
          </p:nvPr>
        </p:nvSpPr>
        <p:spPr/>
        <p:txBody>
          <a:bodyPr/>
          <a:lstStyle/>
          <a:p>
            <a:endParaRPr lang="en-US">
              <a:latin typeface="Calibri"/>
              <a:ea typeface="Calibri"/>
              <a:cs typeface="Calibri"/>
            </a:endParaRPr>
          </a:p>
          <a:p>
            <a:r>
              <a:rPr lang="en-US">
                <a:latin typeface="Calibri"/>
                <a:ea typeface="Calibri"/>
                <a:cs typeface="Calibri"/>
              </a:rPr>
              <a:t>Start with patient identifiers -name, DOB, address.</a:t>
            </a:r>
          </a:p>
          <a:p>
            <a:endParaRPr lang="en-US">
              <a:latin typeface="Calibri"/>
              <a:ea typeface="Calibri"/>
              <a:cs typeface="Calibri"/>
            </a:endParaRPr>
          </a:p>
          <a:p>
            <a:r>
              <a:rPr lang="en-US">
                <a:latin typeface="Calibri"/>
                <a:ea typeface="Calibri"/>
                <a:cs typeface="Calibri"/>
              </a:rPr>
              <a:t>Section A</a:t>
            </a:r>
          </a:p>
        </p:txBody>
      </p:sp>
      <p:sp>
        <p:nvSpPr>
          <p:cNvPr id="4" name="Slide Number Placeholder 3">
            <a:extLst>
              <a:ext uri="{FF2B5EF4-FFF2-40B4-BE49-F238E27FC236}">
                <a16:creationId xmlns:a16="http://schemas.microsoft.com/office/drawing/2014/main" id="{6482AFD3-C623-646B-51AE-01866F54E922}"/>
              </a:ext>
            </a:extLst>
          </p:cNvPr>
          <p:cNvSpPr>
            <a:spLocks noGrp="1"/>
          </p:cNvSpPr>
          <p:nvPr>
            <p:ph type="sldNum" sz="quarter" idx="5"/>
          </p:nvPr>
        </p:nvSpPr>
        <p:spPr/>
        <p:txBody>
          <a:bodyPr/>
          <a:lstStyle/>
          <a:p>
            <a:fld id="{A6F9CAC6-6045-9C45-A37E-E86857B94178}" type="slidenum">
              <a:rPr lang="en-US" smtClean="0"/>
              <a:t>34</a:t>
            </a:fld>
            <a:endParaRPr lang="en-US"/>
          </a:p>
        </p:txBody>
      </p:sp>
    </p:spTree>
    <p:extLst>
      <p:ext uri="{BB962C8B-B14F-4D97-AF65-F5344CB8AC3E}">
        <p14:creationId xmlns:p14="http://schemas.microsoft.com/office/powerpoint/2010/main" val="138867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FF68F-BBF5-E7D3-2DA5-1C8FA1C75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44D12-1AA1-D0F3-2FCD-FC84C9A37B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16D50-9B45-AC26-2497-C5D3FD4A4725}"/>
              </a:ext>
            </a:extLst>
          </p:cNvPr>
          <p:cNvSpPr>
            <a:spLocks noGrp="1"/>
          </p:cNvSpPr>
          <p:nvPr>
            <p:ph type="body" idx="1"/>
          </p:nvPr>
        </p:nvSpPr>
        <p:spPr/>
        <p:txBody>
          <a:bodyPr/>
          <a:lstStyle/>
          <a:p>
            <a:r>
              <a:rPr lang="en-US">
                <a:latin typeface="Calibri"/>
                <a:ea typeface="Calibri"/>
                <a:cs typeface="Calibri"/>
              </a:rPr>
              <a:t>Section B</a:t>
            </a:r>
            <a:endParaRPr lang="en-US"/>
          </a:p>
        </p:txBody>
      </p:sp>
      <p:sp>
        <p:nvSpPr>
          <p:cNvPr id="4" name="Slide Number Placeholder 3">
            <a:extLst>
              <a:ext uri="{FF2B5EF4-FFF2-40B4-BE49-F238E27FC236}">
                <a16:creationId xmlns:a16="http://schemas.microsoft.com/office/drawing/2014/main" id="{8581F6F2-11EE-51E9-599B-FA8B8EBF8AE3}"/>
              </a:ext>
            </a:extLst>
          </p:cNvPr>
          <p:cNvSpPr>
            <a:spLocks noGrp="1"/>
          </p:cNvSpPr>
          <p:nvPr>
            <p:ph type="sldNum" sz="quarter" idx="5"/>
          </p:nvPr>
        </p:nvSpPr>
        <p:spPr/>
        <p:txBody>
          <a:bodyPr/>
          <a:lstStyle/>
          <a:p>
            <a:fld id="{A6F9CAC6-6045-9C45-A37E-E86857B94178}" type="slidenum">
              <a:rPr lang="en-US" smtClean="0"/>
              <a:t>37</a:t>
            </a:fld>
            <a:endParaRPr lang="en-US"/>
          </a:p>
        </p:txBody>
      </p:sp>
    </p:spTree>
    <p:extLst>
      <p:ext uri="{BB962C8B-B14F-4D97-AF65-F5344CB8AC3E}">
        <p14:creationId xmlns:p14="http://schemas.microsoft.com/office/powerpoint/2010/main" val="353545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BiPAP machine- 2 settings without an invasive tube into the lungs being placed.</a:t>
            </a:r>
          </a:p>
        </p:txBody>
      </p:sp>
      <p:sp>
        <p:nvSpPr>
          <p:cNvPr id="4" name="Slide Number Placeholder 3"/>
          <p:cNvSpPr>
            <a:spLocks noGrp="1"/>
          </p:cNvSpPr>
          <p:nvPr>
            <p:ph type="sldNum" sz="quarter" idx="5"/>
          </p:nvPr>
        </p:nvSpPr>
        <p:spPr/>
        <p:txBody>
          <a:bodyPr/>
          <a:lstStyle/>
          <a:p>
            <a:fld id="{A6F9CAC6-6045-9C45-A37E-E86857B94178}" type="slidenum">
              <a:rPr lang="en-US" smtClean="0"/>
              <a:t>38</a:t>
            </a:fld>
            <a:endParaRPr lang="en-US"/>
          </a:p>
        </p:txBody>
      </p:sp>
    </p:spTree>
    <p:extLst>
      <p:ext uri="{BB962C8B-B14F-4D97-AF65-F5344CB8AC3E}">
        <p14:creationId xmlns:p14="http://schemas.microsoft.com/office/powerpoint/2010/main" val="400814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t>
            </a:r>
            <a:r>
              <a:rPr lang="en-US" b="1" dirty="0"/>
              <a:t>aggressive </a:t>
            </a:r>
            <a:r>
              <a:rPr lang="en-US" dirty="0"/>
              <a:t>comfort treatment to relieve pain and suffering by using any medication by any route, positioning, wound care and other measures. </a:t>
            </a:r>
          </a:p>
          <a:p>
            <a:r>
              <a:rPr lang="en-US"/>
              <a:t>Use oxygen, suctioning and manual treatment of airway obstruction as needed for comfort. </a:t>
            </a:r>
          </a:p>
          <a:p>
            <a:r>
              <a:rPr lang="en-US"/>
              <a:t>Use antibiotics only to promote comfort.  Transfer only if comfort needs cannot be met in current location.</a:t>
            </a:r>
          </a:p>
          <a:p>
            <a:endParaRPr lang="en-US"/>
          </a:p>
          <a:p>
            <a:r>
              <a:rPr lang="en-US"/>
              <a:t>Interdisciplinary team- Chaplain, Social worker, psychiatric teammates to achieve overall holistic comfort</a:t>
            </a:r>
          </a:p>
        </p:txBody>
      </p:sp>
      <p:sp>
        <p:nvSpPr>
          <p:cNvPr id="4" name="Slide Number Placeholder 3"/>
          <p:cNvSpPr>
            <a:spLocks noGrp="1"/>
          </p:cNvSpPr>
          <p:nvPr>
            <p:ph type="sldNum" sz="quarter" idx="5"/>
          </p:nvPr>
        </p:nvSpPr>
        <p:spPr/>
        <p:txBody>
          <a:bodyPr/>
          <a:lstStyle/>
          <a:p>
            <a:fld id="{A6F9CAC6-6045-9C45-A37E-E86857B94178}" type="slidenum">
              <a:rPr lang="en-US" smtClean="0"/>
              <a:t>39</a:t>
            </a:fld>
            <a:endParaRPr lang="en-US"/>
          </a:p>
        </p:txBody>
      </p:sp>
    </p:spTree>
    <p:extLst>
      <p:ext uri="{BB962C8B-B14F-4D97-AF65-F5344CB8AC3E}">
        <p14:creationId xmlns:p14="http://schemas.microsoft.com/office/powerpoint/2010/main" val="225561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aseline="0">
                <a:solidFill>
                  <a:srgbClr val="C00000"/>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aseline="0">
                <a:solidFill>
                  <a:srgbClr val="124D7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background with red blue and black waves&#10;&#10;AI-generated content may be incorrect.">
            <a:extLst>
              <a:ext uri="{FF2B5EF4-FFF2-40B4-BE49-F238E27FC236}">
                <a16:creationId xmlns:a16="http://schemas.microsoft.com/office/drawing/2014/main" id="{375E2858-36BF-C12F-4328-D36094E56FF7}"/>
              </a:ext>
            </a:extLst>
          </p:cNvPr>
          <p:cNvPicPr>
            <a:picLocks noChangeAspect="1"/>
          </p:cNvPicPr>
          <p:nvPr userDrawn="1"/>
        </p:nvPicPr>
        <p:blipFill>
          <a:blip r:embed="rId2"/>
          <a:stretch>
            <a:fillRect/>
          </a:stretch>
        </p:blipFill>
        <p:spPr>
          <a:xfrm>
            <a:off x="0" y="1714500"/>
            <a:ext cx="9144000" cy="5143500"/>
          </a:xfrm>
          <a:prstGeom prst="rect">
            <a:avLst/>
          </a:prstGeom>
        </p:spPr>
      </p:pic>
      <p:pic>
        <p:nvPicPr>
          <p:cNvPr id="6" name="Picture 5">
            <a:extLst>
              <a:ext uri="{FF2B5EF4-FFF2-40B4-BE49-F238E27FC236}">
                <a16:creationId xmlns:a16="http://schemas.microsoft.com/office/drawing/2014/main" id="{7E6ED83D-41AF-A23E-C976-1359F1205A20}"/>
              </a:ext>
            </a:extLst>
          </p:cNvPr>
          <p:cNvPicPr>
            <a:picLocks noChangeAspect="1"/>
          </p:cNvPicPr>
          <p:nvPr userDrawn="1"/>
        </p:nvPicPr>
        <p:blipFill>
          <a:blip r:embed="rId3"/>
          <a:stretch>
            <a:fillRect/>
          </a:stretch>
        </p:blipFill>
        <p:spPr>
          <a:xfrm>
            <a:off x="1667378" y="593249"/>
            <a:ext cx="5809244" cy="502033"/>
          </a:xfrm>
          <a:prstGeom prst="rect">
            <a:avLst/>
          </a:prstGeom>
        </p:spPr>
      </p:pic>
    </p:spTree>
    <p:extLst>
      <p:ext uri="{BB962C8B-B14F-4D97-AF65-F5344CB8AC3E}">
        <p14:creationId xmlns:p14="http://schemas.microsoft.com/office/powerpoint/2010/main" val="3493245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red blue and white waves&#10;&#10;AI-generated content may be incorrect.">
            <a:extLst>
              <a:ext uri="{FF2B5EF4-FFF2-40B4-BE49-F238E27FC236}">
                <a16:creationId xmlns:a16="http://schemas.microsoft.com/office/drawing/2014/main" id="{59A9C24A-066D-1F7D-F360-C8FFC2B35574}"/>
              </a:ext>
            </a:extLst>
          </p:cNvPr>
          <p:cNvPicPr>
            <a:picLocks noChangeAspect="1"/>
          </p:cNvPicPr>
          <p:nvPr userDrawn="1"/>
        </p:nvPicPr>
        <p:blipFill>
          <a:blip r:embed="rId2"/>
          <a:stretch>
            <a:fillRect/>
          </a:stretch>
        </p:blipFill>
        <p:spPr>
          <a:xfrm>
            <a:off x="0" y="1714501"/>
            <a:ext cx="9144000" cy="5143500"/>
          </a:xfrm>
          <a:prstGeom prst="rect">
            <a:avLst/>
          </a:prstGeom>
        </p:spPr>
      </p:pic>
      <p:sp>
        <p:nvSpPr>
          <p:cNvPr id="2" name="Title 1"/>
          <p:cNvSpPr>
            <a:spLocks noGrp="1"/>
          </p:cNvSpPr>
          <p:nvPr>
            <p:ph type="title"/>
          </p:nvPr>
        </p:nvSpPr>
        <p:spPr/>
        <p:txBody>
          <a:bodyPr/>
          <a:lstStyle>
            <a:lvl1pPr>
              <a:defRPr baseline="0">
                <a:solidFill>
                  <a:srgbClr val="C000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red and black logo&#10;&#10;AI-generated content may be incorrect.">
            <a:extLst>
              <a:ext uri="{FF2B5EF4-FFF2-40B4-BE49-F238E27FC236}">
                <a16:creationId xmlns:a16="http://schemas.microsoft.com/office/drawing/2014/main" id="{E789C2CE-DCBF-C494-D172-60CDCBFDF061}"/>
              </a:ext>
            </a:extLst>
          </p:cNvPr>
          <p:cNvPicPr>
            <a:picLocks noChangeAspect="1"/>
          </p:cNvPicPr>
          <p:nvPr userDrawn="1"/>
        </p:nvPicPr>
        <p:blipFill>
          <a:blip r:embed="rId3"/>
          <a:stretch>
            <a:fillRect/>
          </a:stretch>
        </p:blipFill>
        <p:spPr>
          <a:xfrm>
            <a:off x="6005399" y="6021524"/>
            <a:ext cx="2947801" cy="549210"/>
          </a:xfrm>
          <a:prstGeom prst="rect">
            <a:avLst/>
          </a:prstGeom>
        </p:spPr>
      </p:pic>
    </p:spTree>
    <p:extLst>
      <p:ext uri="{BB962C8B-B14F-4D97-AF65-F5344CB8AC3E}">
        <p14:creationId xmlns:p14="http://schemas.microsoft.com/office/powerpoint/2010/main" val="4281810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039232-4940-9144-867F-B28C5F4B0362}" type="datetimeFigureOut">
              <a:rPr lang="en-US" smtClean="0"/>
              <a:t>4/22/2026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1FD050-11C4-FA44-9F70-5AAA41C4CEBB}" type="slidenum">
              <a:rPr lang="en-US" smtClean="0"/>
              <a:t>‹#›</a:t>
            </a:fld>
            <a:endParaRPr lang="en-US"/>
          </a:p>
        </p:txBody>
      </p:sp>
    </p:spTree>
    <p:extLst>
      <p:ext uri="{BB962C8B-B14F-4D97-AF65-F5344CB8AC3E}">
        <p14:creationId xmlns:p14="http://schemas.microsoft.com/office/powerpoint/2010/main" val="188500972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4400" b="1" i="0" kern="1200" baseline="0">
          <a:solidFill>
            <a:schemeClr val="tx1"/>
          </a:solidFill>
          <a:latin typeface="Avenir"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e.nj.us/health/advancedirective/documents/instruction_directive.pdf" TargetMode="External"/><Relationship Id="rId2" Type="http://schemas.openxmlformats.org/officeDocument/2006/relationships/hyperlink" Target="https://www.state.nj.us/health/advancedirective/documents/proxy_directive.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adm.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nj.gov/health/advancedirective/ad/forums-faqs/" TargetMode="External"/><Relationship Id="rId13" Type="http://schemas.openxmlformats.org/officeDocument/2006/relationships/hyperlink" Target="https://www.nia.nih.gov/health/advance-care-planning-advance-directives-health-care" TargetMode="External"/><Relationship Id="rId3" Type="http://schemas.openxmlformats.org/officeDocument/2006/relationships/hyperlink" Target="https://www.acpdecisions.org/" TargetMode="External"/><Relationship Id="rId7" Type="http://schemas.openxmlformats.org/officeDocument/2006/relationships/hyperlink" Target="https://prepareforyourcare.org/en/welcome" TargetMode="External"/><Relationship Id="rId12" Type="http://schemas.openxmlformats.org/officeDocument/2006/relationships/hyperlink" Target="https://www.caringinfo.org/" TargetMode="External"/><Relationship Id="rId17" Type="http://schemas.openxmlformats.org/officeDocument/2006/relationships/hyperlink" Target="http://www.aadm.org/" TargetMode="External"/><Relationship Id="rId2" Type="http://schemas.openxmlformats.org/officeDocument/2006/relationships/hyperlink" Target="https://theconversationproject.org/" TargetMode="External"/><Relationship Id="rId16" Type="http://schemas.openxmlformats.org/officeDocument/2006/relationships/hyperlink" Target="https://www.apa.org/monitor/2025/07-08/compassion-medical-aid-dying" TargetMode="External"/><Relationship Id="rId1" Type="http://schemas.openxmlformats.org/officeDocument/2006/relationships/slideLayout" Target="../slideLayouts/slideLayout2.xml"/><Relationship Id="rId6" Type="http://schemas.openxmlformats.org/officeDocument/2006/relationships/hyperlink" Target="http://www.begintheconversation.org/" TargetMode="External"/><Relationship Id="rId11" Type="http://schemas.openxmlformats.org/officeDocument/2006/relationships/hyperlink" Target="https://codaalliance.org/" TargetMode="External"/><Relationship Id="rId5" Type="http://schemas.openxmlformats.org/officeDocument/2006/relationships/hyperlink" Target="https://www.cancer.net/sites/cancer.net/files/advanced_cancer_care_planning.pdf" TargetMode="External"/><Relationship Id="rId15" Type="http://schemas.openxmlformats.org/officeDocument/2006/relationships/hyperlink" Target="https://deathwithdignity.org/" TargetMode="External"/><Relationship Id="rId10" Type="http://schemas.openxmlformats.org/officeDocument/2006/relationships/hyperlink" Target="https://mydirectives.com/" TargetMode="External"/><Relationship Id="rId4" Type="http://schemas.openxmlformats.org/officeDocument/2006/relationships/hyperlink" Target="https://agingwithdignity.org/" TargetMode="External"/><Relationship Id="rId9" Type="http://schemas.openxmlformats.org/officeDocument/2006/relationships/hyperlink" Target="https://www.cancer.org/cancer/managing-cancer/making-treatment-decisions/advance-directives/setting-up-a-good-adv-health-care-directive.html" TargetMode="External"/><Relationship Id="rId14" Type="http://schemas.openxmlformats.org/officeDocument/2006/relationships/hyperlink" Target="https://www.nj.gov/health/advancedirective/mai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youtube.com/watch?v=Bar0qZTUGdw"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heconvesationproject.org/" TargetMode="External"/><Relationship Id="rId2" Type="http://schemas.openxmlformats.org/officeDocument/2006/relationships/hyperlink" Target="http://www.ihi.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F005-A7B5-D413-B0B2-4B41CA36B53F}"/>
              </a:ext>
            </a:extLst>
          </p:cNvPr>
          <p:cNvSpPr>
            <a:spLocks noGrp="1"/>
          </p:cNvSpPr>
          <p:nvPr>
            <p:ph type="ctrTitle"/>
          </p:nvPr>
        </p:nvSpPr>
        <p:spPr>
          <a:xfrm>
            <a:off x="685800" y="1041400"/>
            <a:ext cx="7772400" cy="1763944"/>
          </a:xfrm>
        </p:spPr>
        <p:txBody>
          <a:bodyPr>
            <a:normAutofit/>
          </a:bodyPr>
          <a:lstStyle/>
          <a:p>
            <a:r>
              <a:rPr lang="en-US" sz="4950" i="1" dirty="0"/>
              <a:t>Planning For Peace of Mind: Advance Care Planning</a:t>
            </a:r>
          </a:p>
        </p:txBody>
      </p:sp>
      <p:sp>
        <p:nvSpPr>
          <p:cNvPr id="3" name="Subtitle 2">
            <a:extLst>
              <a:ext uri="{FF2B5EF4-FFF2-40B4-BE49-F238E27FC236}">
                <a16:creationId xmlns:a16="http://schemas.microsoft.com/office/drawing/2014/main" id="{F230B7AA-B4AF-2C6C-32E7-9B0A5C4F20FC}"/>
              </a:ext>
            </a:extLst>
          </p:cNvPr>
          <p:cNvSpPr>
            <a:spLocks noGrp="1"/>
          </p:cNvSpPr>
          <p:nvPr>
            <p:ph type="subTitle" idx="1"/>
          </p:nvPr>
        </p:nvSpPr>
        <p:spPr>
          <a:xfrm>
            <a:off x="1143000" y="3042744"/>
            <a:ext cx="6858000" cy="1655762"/>
          </a:xfrm>
        </p:spPr>
        <p:txBody>
          <a:bodyPr vert="horz" lIns="91440" tIns="45720" rIns="91440" bIns="45720" rtlCol="0" anchor="t">
            <a:normAutofit fontScale="92500" lnSpcReduction="10000"/>
          </a:bodyPr>
          <a:lstStyle/>
          <a:p>
            <a:r>
              <a:rPr lang="en-US" sz="4275">
                <a:solidFill>
                  <a:srgbClr val="FF0000"/>
                </a:solidFill>
                <a:latin typeface="Times New Roman" panose="02020603050405020304" pitchFamily="18" charset="0"/>
                <a:cs typeface="Times New Roman" panose="02020603050405020304" pitchFamily="18" charset="0"/>
              </a:rPr>
              <a:t>We will begin at 12:35 PM</a:t>
            </a:r>
          </a:p>
          <a:p>
            <a:r>
              <a:rPr lang="en-US">
                <a:solidFill>
                  <a:schemeClr val="tx1"/>
                </a:solidFill>
                <a:latin typeface="Times New Roman" panose="02020603050405020304" pitchFamily="18" charset="0"/>
                <a:cs typeface="Times New Roman" panose="02020603050405020304" pitchFamily="18" charset="0"/>
              </a:rPr>
              <a:t>Thank you for your patience </a:t>
            </a:r>
            <a:r>
              <a:rPr lang="en-US">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a:cs typeface="Times New Roman"/>
              </a:rPr>
              <a:t>Please type your questions in the Q &amp; A box or ask them at </a:t>
            </a:r>
            <a:r>
              <a:rPr lang="en-US" dirty="0">
                <a:solidFill>
                  <a:schemeClr val="tx1"/>
                </a:solidFill>
                <a:latin typeface="Times New Roman"/>
                <a:cs typeface="Times New Roman"/>
              </a:rPr>
              <a:t>the end of both presentations.</a:t>
            </a:r>
          </a:p>
          <a:p>
            <a:endParaRPr lang="en-US"/>
          </a:p>
        </p:txBody>
      </p:sp>
      <p:sp>
        <p:nvSpPr>
          <p:cNvPr id="4" name="TextBox 3">
            <a:extLst>
              <a:ext uri="{FF2B5EF4-FFF2-40B4-BE49-F238E27FC236}">
                <a16:creationId xmlns:a16="http://schemas.microsoft.com/office/drawing/2014/main" id="{AA32522C-1C3C-45FD-9A19-D85C7F68646C}"/>
              </a:ext>
            </a:extLst>
          </p:cNvPr>
          <p:cNvSpPr txBox="1"/>
          <p:nvPr/>
        </p:nvSpPr>
        <p:spPr>
          <a:xfrm>
            <a:off x="1143000" y="4935906"/>
            <a:ext cx="7032812" cy="646331"/>
          </a:xfrm>
          <a:prstGeom prst="rect">
            <a:avLst/>
          </a:prstGeom>
          <a:noFill/>
        </p:spPr>
        <p:txBody>
          <a:bodyPr wrap="square" rtlCol="0">
            <a:spAutoFit/>
          </a:bodyPr>
          <a:lstStyle/>
          <a:p>
            <a:pPr algn="ctr"/>
            <a:r>
              <a:rPr lang="en-US" dirty="0">
                <a:solidFill>
                  <a:srgbClr val="00B0F0"/>
                </a:solidFill>
              </a:rPr>
              <a:t>This presentation contains information which some participants may be sensitive to and/ or find triggering. </a:t>
            </a:r>
          </a:p>
        </p:txBody>
      </p:sp>
      <p:pic>
        <p:nvPicPr>
          <p:cNvPr id="7" name="Picture 6">
            <a:extLst>
              <a:ext uri="{FF2B5EF4-FFF2-40B4-BE49-F238E27FC236}">
                <a16:creationId xmlns:a16="http://schemas.microsoft.com/office/drawing/2014/main" id="{2C6C45D4-88FC-496B-B6DF-8C8AD167704A}"/>
              </a:ext>
            </a:extLst>
          </p:cNvPr>
          <p:cNvPicPr>
            <a:picLocks noChangeAspect="1"/>
          </p:cNvPicPr>
          <p:nvPr/>
        </p:nvPicPr>
        <p:blipFill>
          <a:blip r:embed="rId2"/>
          <a:stretch>
            <a:fillRect/>
          </a:stretch>
        </p:blipFill>
        <p:spPr>
          <a:xfrm>
            <a:off x="685800" y="4935906"/>
            <a:ext cx="505531" cy="505531"/>
          </a:xfrm>
          <a:prstGeom prst="rect">
            <a:avLst/>
          </a:prstGeom>
        </p:spPr>
      </p:pic>
    </p:spTree>
    <p:extLst>
      <p:ext uri="{BB962C8B-B14F-4D97-AF65-F5344CB8AC3E}">
        <p14:creationId xmlns:p14="http://schemas.microsoft.com/office/powerpoint/2010/main" val="239369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444440" y="255369"/>
            <a:ext cx="6265069" cy="428992"/>
          </a:xfrm>
        </p:spPr>
        <p:txBody>
          <a:bodyPr>
            <a:noAutofit/>
          </a:bodyPr>
          <a:lstStyle/>
          <a:p>
            <a:r>
              <a:rPr lang="en-US" sz="2800" dirty="0"/>
              <a:t>Comparison Chart: Advance Directives</a:t>
            </a:r>
          </a:p>
        </p:txBody>
      </p:sp>
      <p:pic>
        <p:nvPicPr>
          <p:cNvPr id="6" name="Picture 5">
            <a:extLst>
              <a:ext uri="{FF2B5EF4-FFF2-40B4-BE49-F238E27FC236}">
                <a16:creationId xmlns:a16="http://schemas.microsoft.com/office/drawing/2014/main" id="{361B1694-9095-67A9-E7F1-366C174CB528}"/>
              </a:ext>
            </a:extLst>
          </p:cNvPr>
          <p:cNvPicPr>
            <a:picLocks noChangeAspect="1"/>
          </p:cNvPicPr>
          <p:nvPr/>
        </p:nvPicPr>
        <p:blipFill>
          <a:blip r:embed="rId2"/>
          <a:stretch>
            <a:fillRect/>
          </a:stretch>
        </p:blipFill>
        <p:spPr>
          <a:xfrm>
            <a:off x="326655" y="684361"/>
            <a:ext cx="8490690" cy="5013685"/>
          </a:xfrm>
          <a:prstGeom prst="rect">
            <a:avLst/>
          </a:prstGeom>
        </p:spPr>
      </p:pic>
      <p:pic>
        <p:nvPicPr>
          <p:cNvPr id="3" name="Picture 2">
            <a:extLst>
              <a:ext uri="{FF2B5EF4-FFF2-40B4-BE49-F238E27FC236}">
                <a16:creationId xmlns:a16="http://schemas.microsoft.com/office/drawing/2014/main" id="{D807D212-CBBA-4BF5-A3DF-C84668197546}"/>
              </a:ext>
            </a:extLst>
          </p:cNvPr>
          <p:cNvPicPr>
            <a:picLocks noChangeAspect="1"/>
          </p:cNvPicPr>
          <p:nvPr/>
        </p:nvPicPr>
        <p:blipFill>
          <a:blip r:embed="rId3"/>
          <a:stretch>
            <a:fillRect/>
          </a:stretch>
        </p:blipFill>
        <p:spPr>
          <a:xfrm>
            <a:off x="799547" y="5698046"/>
            <a:ext cx="1275554" cy="331313"/>
          </a:xfrm>
          <a:prstGeom prst="rect">
            <a:avLst/>
          </a:prstGeom>
        </p:spPr>
      </p:pic>
    </p:spTree>
    <p:extLst>
      <p:ext uri="{BB962C8B-B14F-4D97-AF65-F5344CB8AC3E}">
        <p14:creationId xmlns:p14="http://schemas.microsoft.com/office/powerpoint/2010/main" val="41925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1C1A-FA5B-4D93-B576-5F05A1CDDCC3}"/>
              </a:ext>
            </a:extLst>
          </p:cNvPr>
          <p:cNvSpPr>
            <a:spLocks noGrp="1"/>
          </p:cNvSpPr>
          <p:nvPr>
            <p:ph type="title"/>
          </p:nvPr>
        </p:nvSpPr>
        <p:spPr>
          <a:xfrm>
            <a:off x="388953" y="288900"/>
            <a:ext cx="7886700" cy="646332"/>
          </a:xfrm>
        </p:spPr>
        <p:txBody>
          <a:bodyPr>
            <a:normAutofit/>
          </a:bodyPr>
          <a:lstStyle/>
          <a:p>
            <a:r>
              <a:rPr lang="en-US" sz="3200" dirty="0"/>
              <a:t>New Jersey Advance Directives</a:t>
            </a:r>
          </a:p>
        </p:txBody>
      </p:sp>
      <p:sp>
        <p:nvSpPr>
          <p:cNvPr id="5" name="TextBox 4">
            <a:extLst>
              <a:ext uri="{FF2B5EF4-FFF2-40B4-BE49-F238E27FC236}">
                <a16:creationId xmlns:a16="http://schemas.microsoft.com/office/drawing/2014/main" id="{F53174E8-0017-4EA8-A633-DF9794A6A66A}"/>
              </a:ext>
            </a:extLst>
          </p:cNvPr>
          <p:cNvSpPr txBox="1"/>
          <p:nvPr/>
        </p:nvSpPr>
        <p:spPr>
          <a:xfrm>
            <a:off x="306279" y="1029132"/>
            <a:ext cx="4461029" cy="584775"/>
          </a:xfrm>
          <a:prstGeom prst="rect">
            <a:avLst/>
          </a:prstGeom>
          <a:noFill/>
        </p:spPr>
        <p:txBody>
          <a:bodyPr wrap="square">
            <a:spAutoFit/>
          </a:bodyPr>
          <a:lstStyle/>
          <a:p>
            <a:r>
              <a:rPr lang="en-US" sz="1600" b="1" dirty="0">
                <a:solidFill>
                  <a:srgbClr val="C00000"/>
                </a:solidFill>
                <a:latin typeface="Avenir" panose="02000503020000020003"/>
              </a:rPr>
              <a:t>Proxy Directive </a:t>
            </a:r>
            <a:br>
              <a:rPr lang="en-US" sz="1600" b="1" dirty="0">
                <a:solidFill>
                  <a:srgbClr val="C00000"/>
                </a:solidFill>
                <a:latin typeface="Avenir" panose="02000503020000020003"/>
              </a:rPr>
            </a:br>
            <a:r>
              <a:rPr lang="en-US" sz="1600" b="1" dirty="0">
                <a:solidFill>
                  <a:srgbClr val="C00000"/>
                </a:solidFill>
                <a:latin typeface="Avenir" panose="02000503020000020003"/>
              </a:rPr>
              <a:t>(Durable Power of Attorney for Health Care)</a:t>
            </a:r>
          </a:p>
        </p:txBody>
      </p:sp>
      <p:sp>
        <p:nvSpPr>
          <p:cNvPr id="6" name="Content Placeholder 2">
            <a:extLst>
              <a:ext uri="{FF2B5EF4-FFF2-40B4-BE49-F238E27FC236}">
                <a16:creationId xmlns:a16="http://schemas.microsoft.com/office/drawing/2014/main" id="{B7F46E98-CC47-4119-9373-14132CFC4FC4}"/>
              </a:ext>
            </a:extLst>
          </p:cNvPr>
          <p:cNvSpPr txBox="1">
            <a:spLocks/>
          </p:cNvSpPr>
          <p:nvPr/>
        </p:nvSpPr>
        <p:spPr>
          <a:xfrm>
            <a:off x="306279" y="1613907"/>
            <a:ext cx="3030141" cy="4563122"/>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4300" dirty="0">
                <a:hlinkClick r:id="rId2"/>
              </a:rPr>
              <a:t>https://www.state.nj.us/health/advancedirective/documents/proxy_directive.pdf</a:t>
            </a:r>
            <a:r>
              <a:rPr lang="en-US" sz="4300" dirty="0"/>
              <a:t>  </a:t>
            </a:r>
          </a:p>
          <a:p>
            <a:pPr>
              <a:lnSpc>
                <a:spcPct val="110000"/>
              </a:lnSpc>
            </a:pPr>
            <a:r>
              <a:rPr lang="en-US" sz="4300" dirty="0"/>
              <a:t>On this form you choose who will make decisions for your medical care when you are not able to do so.</a:t>
            </a:r>
          </a:p>
          <a:p>
            <a:pPr>
              <a:lnSpc>
                <a:spcPct val="110000"/>
              </a:lnSpc>
            </a:pPr>
            <a:r>
              <a:rPr lang="en-US" sz="4300" dirty="0"/>
              <a:t>On this form you decide if your representative can make a decision about artificial fluids or nutrition.</a:t>
            </a:r>
          </a:p>
          <a:p>
            <a:pPr>
              <a:lnSpc>
                <a:spcPct val="110000"/>
              </a:lnSpc>
            </a:pPr>
            <a:r>
              <a:rPr lang="en-US" sz="4300" dirty="0"/>
              <a:t>You can list two alternate people if you wish.</a:t>
            </a:r>
          </a:p>
          <a:p>
            <a:pPr>
              <a:lnSpc>
                <a:spcPct val="110000"/>
              </a:lnSpc>
            </a:pPr>
            <a:r>
              <a:rPr lang="en-US" sz="4300" dirty="0"/>
              <a:t>A notary is not required.</a:t>
            </a:r>
          </a:p>
          <a:p>
            <a:pPr>
              <a:lnSpc>
                <a:spcPct val="110000"/>
              </a:lnSpc>
            </a:pPr>
            <a:r>
              <a:rPr lang="en-US" sz="4300" dirty="0"/>
              <a:t>Two witnesses are required; they cannot be individuals designated as healthcare proxies on this form.</a:t>
            </a:r>
          </a:p>
          <a:p>
            <a:endParaRPr lang="en-US" dirty="0"/>
          </a:p>
        </p:txBody>
      </p:sp>
      <p:sp>
        <p:nvSpPr>
          <p:cNvPr id="8" name="TextBox 7">
            <a:extLst>
              <a:ext uri="{FF2B5EF4-FFF2-40B4-BE49-F238E27FC236}">
                <a16:creationId xmlns:a16="http://schemas.microsoft.com/office/drawing/2014/main" id="{27E02F9E-A8E1-4DC9-A79A-9E42BFEB0348}"/>
              </a:ext>
            </a:extLst>
          </p:cNvPr>
          <p:cNvSpPr txBox="1"/>
          <p:nvPr/>
        </p:nvSpPr>
        <p:spPr>
          <a:xfrm>
            <a:off x="5904761" y="1029133"/>
            <a:ext cx="4572000" cy="584775"/>
          </a:xfrm>
          <a:prstGeom prst="rect">
            <a:avLst/>
          </a:prstGeom>
          <a:noFill/>
        </p:spPr>
        <p:txBody>
          <a:bodyPr wrap="square">
            <a:spAutoFit/>
          </a:bodyPr>
          <a:lstStyle/>
          <a:p>
            <a:r>
              <a:rPr lang="en-US" sz="1600" b="1" dirty="0">
                <a:solidFill>
                  <a:srgbClr val="C00000"/>
                </a:solidFill>
                <a:latin typeface="Avenir" panose="02000503020000020003"/>
              </a:rPr>
              <a:t>Instructive Directive </a:t>
            </a:r>
            <a:br>
              <a:rPr lang="en-US" sz="1600" b="1" dirty="0">
                <a:solidFill>
                  <a:srgbClr val="C00000"/>
                </a:solidFill>
                <a:latin typeface="Avenir" panose="02000503020000020003"/>
              </a:rPr>
            </a:br>
            <a:r>
              <a:rPr lang="en-US" sz="1600" b="1" dirty="0">
                <a:solidFill>
                  <a:srgbClr val="C00000"/>
                </a:solidFill>
                <a:latin typeface="Avenir" panose="02000503020000020003"/>
              </a:rPr>
              <a:t>(Living Will)</a:t>
            </a:r>
          </a:p>
        </p:txBody>
      </p:sp>
      <p:sp>
        <p:nvSpPr>
          <p:cNvPr id="9" name="Content Placeholder 5">
            <a:extLst>
              <a:ext uri="{FF2B5EF4-FFF2-40B4-BE49-F238E27FC236}">
                <a16:creationId xmlns:a16="http://schemas.microsoft.com/office/drawing/2014/main" id="{58C1FD9A-4578-43D9-BF07-B2E214CFA9AF}"/>
              </a:ext>
            </a:extLst>
          </p:cNvPr>
          <p:cNvSpPr txBox="1">
            <a:spLocks/>
          </p:cNvSpPr>
          <p:nvPr/>
        </p:nvSpPr>
        <p:spPr>
          <a:xfrm>
            <a:off x="5541251" y="1613907"/>
            <a:ext cx="3031331" cy="4382273"/>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hlinkClick r:id="rId3"/>
              </a:rPr>
              <a:t>https://www.state.nj.us/health/advancedirective/documents/instruction_directive.pdf</a:t>
            </a:r>
            <a:endParaRPr lang="en-US" dirty="0"/>
          </a:p>
          <a:p>
            <a:pPr>
              <a:lnSpc>
                <a:spcPct val="120000"/>
              </a:lnSpc>
            </a:pPr>
            <a:r>
              <a:rPr lang="en-US" dirty="0"/>
              <a:t>This document gives specific information about your wishes for your end-of-life care.</a:t>
            </a:r>
          </a:p>
          <a:p>
            <a:pPr>
              <a:lnSpc>
                <a:spcPct val="120000"/>
              </a:lnSpc>
            </a:pPr>
            <a:r>
              <a:rPr lang="en-US" dirty="0"/>
              <a:t>It clarifies wishes that all life sustaining treatment is to continue vs options for ending some or all treatments.</a:t>
            </a:r>
          </a:p>
          <a:p>
            <a:pPr>
              <a:lnSpc>
                <a:spcPct val="120000"/>
              </a:lnSpc>
            </a:pPr>
            <a:r>
              <a:rPr lang="en-US" dirty="0"/>
              <a:t>Included are sections that give more specific instructions for CPR, artificial fluids/nutrition, brain death, and body donation.</a:t>
            </a:r>
          </a:p>
          <a:p>
            <a:pPr>
              <a:lnSpc>
                <a:spcPct val="120000"/>
              </a:lnSpc>
            </a:pPr>
            <a:r>
              <a:rPr lang="en-US" dirty="0"/>
              <a:t>This document does not require a notary.</a:t>
            </a:r>
          </a:p>
          <a:p>
            <a:endParaRPr lang="en-US" dirty="0"/>
          </a:p>
        </p:txBody>
      </p:sp>
    </p:spTree>
    <p:extLst>
      <p:ext uri="{BB962C8B-B14F-4D97-AF65-F5344CB8AC3E}">
        <p14:creationId xmlns:p14="http://schemas.microsoft.com/office/powerpoint/2010/main" val="365596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290744" y="381529"/>
            <a:ext cx="5180065" cy="428992"/>
          </a:xfrm>
        </p:spPr>
        <p:txBody>
          <a:bodyPr>
            <a:noAutofit/>
          </a:bodyPr>
          <a:lstStyle/>
          <a:p>
            <a:pPr algn="l"/>
            <a:r>
              <a:rPr lang="en-US" sz="3600" dirty="0"/>
              <a:t>Definitions:</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470517" y="1056443"/>
            <a:ext cx="8495930" cy="4793941"/>
          </a:xfrm>
        </p:spPr>
        <p:txBody>
          <a:bodyPr>
            <a:normAutofit fontScale="92500" lnSpcReduction="20000"/>
          </a:bodyPr>
          <a:lstStyle/>
          <a:p>
            <a:pPr>
              <a:lnSpc>
                <a:spcPct val="140000"/>
              </a:lnSpc>
            </a:pPr>
            <a:r>
              <a:rPr lang="en-US" sz="2100" b="1" dirty="0">
                <a:solidFill>
                  <a:srgbClr val="C00000"/>
                </a:solidFill>
              </a:rPr>
              <a:t>What is the definition of "life-sustaining treatment"?</a:t>
            </a:r>
            <a:br>
              <a:rPr lang="en-US" sz="2100" b="1" dirty="0"/>
            </a:br>
            <a:r>
              <a:rPr lang="en-US" sz="2100" dirty="0"/>
              <a:t>Life sustaining treatment is any medical device or procedure that increases your life expectancy by restoring or taking over a vital bodily function. The medical device or procedure can be a drug, ventilator (breathing machine), surgery, therapy or artificially provided fluids and nutrition.</a:t>
            </a:r>
          </a:p>
          <a:p>
            <a:pPr>
              <a:lnSpc>
                <a:spcPct val="140000"/>
              </a:lnSpc>
            </a:pPr>
            <a:r>
              <a:rPr lang="en-US" sz="2100" b="1" dirty="0">
                <a:solidFill>
                  <a:srgbClr val="C00000"/>
                </a:solidFill>
              </a:rPr>
              <a:t>What is the definition of “permanently unconscious"?</a:t>
            </a:r>
            <a:br>
              <a:rPr lang="en-US" sz="2100" dirty="0"/>
            </a:br>
            <a:r>
              <a:rPr lang="en-US" sz="2100" dirty="0"/>
              <a:t>Permanently unconscious means you have permanently lost the ability to interact with your environment and are completely unaware of your surroundings.</a:t>
            </a:r>
          </a:p>
          <a:p>
            <a:pPr>
              <a:lnSpc>
                <a:spcPct val="140000"/>
              </a:lnSpc>
            </a:pPr>
            <a:r>
              <a:rPr lang="en-US" sz="2100" b="1" dirty="0">
                <a:solidFill>
                  <a:srgbClr val="C00000"/>
                </a:solidFill>
              </a:rPr>
              <a:t>What is the definition of "terminal condition"?</a:t>
            </a:r>
            <a:br>
              <a:rPr lang="en-US" sz="2100" b="1" dirty="0"/>
            </a:br>
            <a:r>
              <a:rPr lang="en-US" sz="2100" dirty="0"/>
              <a:t>Terminal condition means the final stage of a fatal illness, disease or condition. To be in a terminal condition you do not have to be diagnosed as having less than a certain amount of time to live.</a:t>
            </a:r>
          </a:p>
          <a:p>
            <a:endParaRPr lang="en-US" dirty="0"/>
          </a:p>
        </p:txBody>
      </p:sp>
    </p:spTree>
    <p:extLst>
      <p:ext uri="{BB962C8B-B14F-4D97-AF65-F5344CB8AC3E}">
        <p14:creationId xmlns:p14="http://schemas.microsoft.com/office/powerpoint/2010/main" val="42945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337352" y="213963"/>
            <a:ext cx="5683874" cy="645754"/>
          </a:xfrm>
        </p:spPr>
        <p:txBody>
          <a:bodyPr>
            <a:noAutofit/>
          </a:bodyPr>
          <a:lstStyle/>
          <a:p>
            <a:pPr algn="l"/>
            <a:r>
              <a:rPr lang="en-US" sz="3200" dirty="0"/>
              <a:t>Frequently Asked Questions:</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248575" y="976543"/>
            <a:ext cx="8726749" cy="5282213"/>
          </a:xfrm>
        </p:spPr>
        <p:txBody>
          <a:bodyPr>
            <a:normAutofit fontScale="85000" lnSpcReduction="20000"/>
          </a:bodyPr>
          <a:lstStyle/>
          <a:p>
            <a:pPr marL="457200" indent="-457200">
              <a:lnSpc>
                <a:spcPct val="120000"/>
              </a:lnSpc>
              <a:spcBef>
                <a:spcPts val="450"/>
              </a:spcBef>
              <a:buFont typeface="+mj-lt"/>
              <a:buAutoNum type="arabicPeriod"/>
            </a:pPr>
            <a:r>
              <a:rPr lang="en-US" sz="2100" b="1" dirty="0">
                <a:solidFill>
                  <a:srgbClr val="C00000"/>
                </a:solidFill>
              </a:rPr>
              <a:t>Can my Proxy make decisions for me if I am still able to make my own decisions?</a:t>
            </a:r>
          </a:p>
          <a:p>
            <a:pPr lvl="1">
              <a:lnSpc>
                <a:spcPct val="120000"/>
              </a:lnSpc>
              <a:spcBef>
                <a:spcPts val="450"/>
              </a:spcBef>
              <a:buFont typeface="Wingdings" panose="05000000000000000000" pitchFamily="2" charset="2"/>
              <a:buChar char="§"/>
            </a:pPr>
            <a:r>
              <a:rPr lang="en-US" sz="1700" dirty="0">
                <a:solidFill>
                  <a:srgbClr val="333333"/>
                </a:solidFill>
              </a:rPr>
              <a:t>No, your Proxy can only make decisions for you if your physician has evaluated you and determined you are unable to understand your diagnosis, treatment options or the possible benefits and harms of the treatment options.</a:t>
            </a:r>
          </a:p>
          <a:p>
            <a:pPr marL="457200" indent="-457200">
              <a:lnSpc>
                <a:spcPct val="120000"/>
              </a:lnSpc>
              <a:spcBef>
                <a:spcPts val="450"/>
              </a:spcBef>
              <a:buFont typeface="+mj-lt"/>
              <a:buAutoNum type="arabicPeriod"/>
            </a:pPr>
            <a:r>
              <a:rPr lang="en-US" sz="2100" b="1" dirty="0">
                <a:solidFill>
                  <a:srgbClr val="C00000"/>
                </a:solidFill>
              </a:rPr>
              <a:t>What happens if I regain the ability to make my own decisions?</a:t>
            </a:r>
          </a:p>
          <a:p>
            <a:pPr lvl="1">
              <a:lnSpc>
                <a:spcPct val="120000"/>
              </a:lnSpc>
              <a:spcBef>
                <a:spcPts val="450"/>
              </a:spcBef>
              <a:buFont typeface="Wingdings" panose="05000000000000000000" pitchFamily="2" charset="2"/>
              <a:buChar char="§"/>
            </a:pPr>
            <a:r>
              <a:rPr lang="en-US" sz="1700" dirty="0"/>
              <a:t>In that case, your physician must obtain your consent for all treatment. Once you have the ability to make healthcare decisions your healthcare representative will no longer have the authority to make decisions for you.</a:t>
            </a:r>
          </a:p>
          <a:p>
            <a:pPr marL="457200" indent="-457200">
              <a:lnSpc>
                <a:spcPct val="120000"/>
              </a:lnSpc>
              <a:spcBef>
                <a:spcPts val="450"/>
              </a:spcBef>
              <a:buFont typeface="+mj-lt"/>
              <a:buAutoNum type="arabicPeriod"/>
            </a:pPr>
            <a:r>
              <a:rPr lang="en-US" sz="2100" b="1" dirty="0">
                <a:solidFill>
                  <a:srgbClr val="C00000"/>
                </a:solidFill>
              </a:rPr>
              <a:t>Who should have a copy of my advance directive?</a:t>
            </a:r>
          </a:p>
          <a:p>
            <a:pPr lvl="1">
              <a:lnSpc>
                <a:spcPct val="120000"/>
              </a:lnSpc>
              <a:spcBef>
                <a:spcPts val="450"/>
              </a:spcBef>
              <a:buFont typeface="Wingdings" panose="05000000000000000000" pitchFamily="2" charset="2"/>
              <a:buChar char="§"/>
            </a:pPr>
            <a:r>
              <a:rPr lang="en-US" sz="1700" dirty="0"/>
              <a:t>You should give a copy to your primary healthcare representative, alternate healthcare representative(s), family members and physicians. If you are treated at a hospital or enter a nursing home, you should also provide a copy when you are admitted.</a:t>
            </a:r>
          </a:p>
          <a:p>
            <a:pPr marL="457200" indent="-457200">
              <a:lnSpc>
                <a:spcPct val="120000"/>
              </a:lnSpc>
              <a:spcBef>
                <a:spcPts val="450"/>
              </a:spcBef>
              <a:buFont typeface="+mj-lt"/>
              <a:buAutoNum type="arabicPeriod"/>
            </a:pPr>
            <a:r>
              <a:rPr lang="en-US" sz="2100" b="1" dirty="0">
                <a:solidFill>
                  <a:srgbClr val="C00000"/>
                </a:solidFill>
              </a:rPr>
              <a:t>Can I change my advance directive?</a:t>
            </a:r>
          </a:p>
          <a:p>
            <a:pPr lvl="1">
              <a:lnSpc>
                <a:spcPct val="120000"/>
              </a:lnSpc>
              <a:spcBef>
                <a:spcPts val="450"/>
              </a:spcBef>
              <a:buFont typeface="Wingdings" panose="05000000000000000000" pitchFamily="2" charset="2"/>
              <a:buChar char="§"/>
            </a:pPr>
            <a:r>
              <a:rPr lang="en-US" sz="1700" dirty="0"/>
              <a:t>Yes, you can change your advance directive any time you want by completing a new one. You need to sign and date your new advance directive and have two witnesses sign and date it.</a:t>
            </a:r>
          </a:p>
          <a:p>
            <a:pPr marL="457200" indent="-457200">
              <a:lnSpc>
                <a:spcPct val="120000"/>
              </a:lnSpc>
              <a:spcBef>
                <a:spcPts val="450"/>
              </a:spcBef>
              <a:buFont typeface="+mj-lt"/>
              <a:buAutoNum type="arabicPeriod"/>
            </a:pPr>
            <a:r>
              <a:rPr lang="en-US" sz="2100" b="1" dirty="0">
                <a:solidFill>
                  <a:srgbClr val="C00000"/>
                </a:solidFill>
              </a:rPr>
              <a:t>Can I cancel my advance directive?</a:t>
            </a:r>
          </a:p>
          <a:p>
            <a:pPr lvl="1">
              <a:lnSpc>
                <a:spcPct val="120000"/>
              </a:lnSpc>
              <a:spcBef>
                <a:spcPts val="450"/>
              </a:spcBef>
              <a:buFont typeface="Wingdings" panose="05000000000000000000" pitchFamily="2" charset="2"/>
              <a:buChar char="§"/>
            </a:pPr>
            <a:r>
              <a:rPr lang="en-US" sz="1700" dirty="0"/>
              <a:t>Yes, you can cancel your advance directive any time you want. To cancel it you need to tell your physician, family, healthcare representative, nurse, social worker or a reliable witness that you want to cancel your advance directive. You can tell them verbally or send them a letter.</a:t>
            </a:r>
            <a:endParaRPr lang="en-US" dirty="0"/>
          </a:p>
        </p:txBody>
      </p:sp>
    </p:spTree>
    <p:extLst>
      <p:ext uri="{BB962C8B-B14F-4D97-AF65-F5344CB8AC3E}">
        <p14:creationId xmlns:p14="http://schemas.microsoft.com/office/powerpoint/2010/main" val="402291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1981967" y="834806"/>
            <a:ext cx="5180065" cy="428992"/>
          </a:xfrm>
        </p:spPr>
        <p:txBody>
          <a:bodyPr>
            <a:noAutofit/>
          </a:bodyPr>
          <a:lstStyle/>
          <a:p>
            <a:pPr algn="l"/>
            <a:r>
              <a:rPr lang="en-US" sz="3600" dirty="0"/>
              <a:t>Sample Advance Directive</a:t>
            </a:r>
          </a:p>
        </p:txBody>
      </p:sp>
      <p:pic>
        <p:nvPicPr>
          <p:cNvPr id="6" name="Picture 5">
            <a:extLst>
              <a:ext uri="{FF2B5EF4-FFF2-40B4-BE49-F238E27FC236}">
                <a16:creationId xmlns:a16="http://schemas.microsoft.com/office/drawing/2014/main" id="{B09E5683-3D38-C60C-8B07-800C28A8CFA2}"/>
              </a:ext>
            </a:extLst>
          </p:cNvPr>
          <p:cNvPicPr>
            <a:picLocks noChangeAspect="1"/>
          </p:cNvPicPr>
          <p:nvPr/>
        </p:nvPicPr>
        <p:blipFill>
          <a:blip r:embed="rId2"/>
          <a:stretch>
            <a:fillRect/>
          </a:stretch>
        </p:blipFill>
        <p:spPr>
          <a:xfrm>
            <a:off x="2553061" y="1802167"/>
            <a:ext cx="4037878" cy="3685503"/>
          </a:xfrm>
          <a:prstGeom prst="rect">
            <a:avLst/>
          </a:prstGeom>
        </p:spPr>
      </p:pic>
    </p:spTree>
    <p:extLst>
      <p:ext uri="{BB962C8B-B14F-4D97-AF65-F5344CB8AC3E}">
        <p14:creationId xmlns:p14="http://schemas.microsoft.com/office/powerpoint/2010/main" val="311376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E50773-7BED-0F16-8925-02BA956C2CE7}"/>
              </a:ext>
            </a:extLst>
          </p:cNvPr>
          <p:cNvPicPr>
            <a:picLocks noChangeAspect="1"/>
          </p:cNvPicPr>
          <p:nvPr/>
        </p:nvPicPr>
        <p:blipFill>
          <a:blip r:embed="rId2"/>
          <a:stretch>
            <a:fillRect/>
          </a:stretch>
        </p:blipFill>
        <p:spPr>
          <a:xfrm>
            <a:off x="106532" y="221942"/>
            <a:ext cx="8930935" cy="5756875"/>
          </a:xfrm>
          <a:prstGeom prst="rect">
            <a:avLst/>
          </a:prstGeom>
        </p:spPr>
      </p:pic>
    </p:spTree>
    <p:extLst>
      <p:ext uri="{BB962C8B-B14F-4D97-AF65-F5344CB8AC3E}">
        <p14:creationId xmlns:p14="http://schemas.microsoft.com/office/powerpoint/2010/main" val="1276385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99795E-045B-ADF0-557E-841A8F89D477}"/>
              </a:ext>
            </a:extLst>
          </p:cNvPr>
          <p:cNvPicPr>
            <a:picLocks noChangeAspect="1"/>
          </p:cNvPicPr>
          <p:nvPr/>
        </p:nvPicPr>
        <p:blipFill>
          <a:blip r:embed="rId2"/>
          <a:stretch>
            <a:fillRect/>
          </a:stretch>
        </p:blipFill>
        <p:spPr>
          <a:xfrm>
            <a:off x="15612" y="166590"/>
            <a:ext cx="9112775" cy="5789773"/>
          </a:xfrm>
          <a:prstGeom prst="rect">
            <a:avLst/>
          </a:prstGeom>
        </p:spPr>
      </p:pic>
    </p:spTree>
    <p:extLst>
      <p:ext uri="{BB962C8B-B14F-4D97-AF65-F5344CB8AC3E}">
        <p14:creationId xmlns:p14="http://schemas.microsoft.com/office/powerpoint/2010/main" val="42663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0F025E-F887-A5FE-EA64-AC3A37CDC7F4}"/>
              </a:ext>
            </a:extLst>
          </p:cNvPr>
          <p:cNvPicPr>
            <a:picLocks noChangeAspect="1"/>
          </p:cNvPicPr>
          <p:nvPr/>
        </p:nvPicPr>
        <p:blipFill>
          <a:blip r:embed="rId2"/>
          <a:stretch>
            <a:fillRect/>
          </a:stretch>
        </p:blipFill>
        <p:spPr>
          <a:xfrm>
            <a:off x="53266" y="226530"/>
            <a:ext cx="9037468" cy="5793538"/>
          </a:xfrm>
          <a:prstGeom prst="rect">
            <a:avLst/>
          </a:prstGeom>
        </p:spPr>
      </p:pic>
    </p:spTree>
    <p:extLst>
      <p:ext uri="{BB962C8B-B14F-4D97-AF65-F5344CB8AC3E}">
        <p14:creationId xmlns:p14="http://schemas.microsoft.com/office/powerpoint/2010/main" val="1558120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242A73-8BB7-AB3C-E14E-80FCB2ED7D8D}"/>
              </a:ext>
            </a:extLst>
          </p:cNvPr>
          <p:cNvPicPr>
            <a:picLocks noChangeAspect="1"/>
          </p:cNvPicPr>
          <p:nvPr/>
        </p:nvPicPr>
        <p:blipFill>
          <a:blip r:embed="rId2"/>
          <a:stretch>
            <a:fillRect/>
          </a:stretch>
        </p:blipFill>
        <p:spPr>
          <a:xfrm>
            <a:off x="168676" y="186431"/>
            <a:ext cx="8975324" cy="5743852"/>
          </a:xfrm>
          <a:prstGeom prst="rect">
            <a:avLst/>
          </a:prstGeom>
        </p:spPr>
      </p:pic>
    </p:spTree>
    <p:extLst>
      <p:ext uri="{BB962C8B-B14F-4D97-AF65-F5344CB8AC3E}">
        <p14:creationId xmlns:p14="http://schemas.microsoft.com/office/powerpoint/2010/main" val="336861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2BE7A9-1321-C04F-A1CA-F838997D57D6}"/>
              </a:ext>
            </a:extLst>
          </p:cNvPr>
          <p:cNvPicPr>
            <a:picLocks noChangeAspect="1"/>
          </p:cNvPicPr>
          <p:nvPr/>
        </p:nvPicPr>
        <p:blipFill>
          <a:blip r:embed="rId2"/>
          <a:stretch>
            <a:fillRect/>
          </a:stretch>
        </p:blipFill>
        <p:spPr>
          <a:xfrm>
            <a:off x="146481" y="223420"/>
            <a:ext cx="8851037" cy="5700324"/>
          </a:xfrm>
          <a:prstGeom prst="rect">
            <a:avLst/>
          </a:prstGeom>
        </p:spPr>
      </p:pic>
    </p:spTree>
    <p:extLst>
      <p:ext uri="{BB962C8B-B14F-4D97-AF65-F5344CB8AC3E}">
        <p14:creationId xmlns:p14="http://schemas.microsoft.com/office/powerpoint/2010/main" val="13687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F005-A7B5-D413-B0B2-4B41CA36B53F}"/>
              </a:ext>
            </a:extLst>
          </p:cNvPr>
          <p:cNvSpPr>
            <a:spLocks noGrp="1"/>
          </p:cNvSpPr>
          <p:nvPr>
            <p:ph type="ctrTitle"/>
          </p:nvPr>
        </p:nvSpPr>
        <p:spPr>
          <a:xfrm>
            <a:off x="-35510" y="1908700"/>
            <a:ext cx="9215020" cy="2157273"/>
          </a:xfrm>
        </p:spPr>
        <p:txBody>
          <a:bodyPr>
            <a:normAutofit fontScale="90000"/>
          </a:bodyPr>
          <a:lstStyle/>
          <a:p>
            <a:r>
              <a:rPr lang="en-US" sz="2500" i="1" dirty="0">
                <a:latin typeface="Avenir"/>
                <a:cs typeface="Aldhabi"/>
              </a:rPr>
              <a:t>Planning for Peace of Mind</a:t>
            </a:r>
            <a:r>
              <a:rPr lang="en-US" sz="2500" dirty="0">
                <a:latin typeface="Avenir"/>
                <a:cs typeface="Aldhabi"/>
              </a:rPr>
              <a:t>: </a:t>
            </a:r>
            <a:br>
              <a:rPr lang="en-US" sz="2500" dirty="0">
                <a:cs typeface="Aldhabi" panose="020B0604020202020204" pitchFamily="2" charset="-78"/>
              </a:rPr>
            </a:br>
            <a:r>
              <a:rPr lang="en-US" sz="2500" dirty="0">
                <a:latin typeface="Avenir"/>
                <a:cs typeface="Aldhabi"/>
              </a:rPr>
              <a:t>A Workshop on Advance Care Planning, Sooner Rather Than Later, #April16</a:t>
            </a:r>
            <a:br>
              <a:rPr lang="en-US" dirty="0">
                <a:cs typeface="Aldhabi" panose="020B0604020202020204" pitchFamily="2" charset="-78"/>
              </a:rPr>
            </a:br>
            <a:br>
              <a:rPr lang="en-US" sz="1100" b="0" dirty="0"/>
            </a:br>
            <a:r>
              <a:rPr lang="en-US" dirty="0"/>
              <a:t> </a:t>
            </a:r>
            <a:r>
              <a:rPr lang="en-US" sz="2400" dirty="0">
                <a:latin typeface="Avenir"/>
              </a:rPr>
              <a:t>April 13, 2026</a:t>
            </a:r>
            <a:br>
              <a:rPr lang="en-US" dirty="0"/>
            </a:br>
            <a:endParaRPr lang="en-US" dirty="0"/>
          </a:p>
        </p:txBody>
      </p:sp>
      <p:sp>
        <p:nvSpPr>
          <p:cNvPr id="3" name="Subtitle 2">
            <a:extLst>
              <a:ext uri="{FF2B5EF4-FFF2-40B4-BE49-F238E27FC236}">
                <a16:creationId xmlns:a16="http://schemas.microsoft.com/office/drawing/2014/main" id="{F230B7AA-B4AF-2C6C-32E7-9B0A5C4F20FC}"/>
              </a:ext>
            </a:extLst>
          </p:cNvPr>
          <p:cNvSpPr>
            <a:spLocks noGrp="1"/>
          </p:cNvSpPr>
          <p:nvPr>
            <p:ph type="subTitle" idx="1"/>
          </p:nvPr>
        </p:nvSpPr>
        <p:spPr>
          <a:xfrm>
            <a:off x="2254928" y="3364638"/>
            <a:ext cx="4717372" cy="2516908"/>
          </a:xfrm>
        </p:spPr>
        <p:txBody>
          <a:bodyPr vert="horz" lIns="91440" tIns="45720" rIns="91440" bIns="45720" rtlCol="0" anchor="t">
            <a:normAutofit fontScale="25000" lnSpcReduction="20000"/>
          </a:bodyPr>
          <a:lstStyle/>
          <a:p>
            <a:pPr>
              <a:lnSpc>
                <a:spcPct val="120000"/>
              </a:lnSpc>
            </a:pPr>
            <a:r>
              <a:rPr lang="en-US" sz="5600" b="1" dirty="0">
                <a:solidFill>
                  <a:schemeClr val="tx1"/>
                </a:solidFill>
              </a:rPr>
              <a:t>Alyssa Steele, LCSW, OSW-C</a:t>
            </a:r>
          </a:p>
          <a:p>
            <a:pPr>
              <a:lnSpc>
                <a:spcPct val="120000"/>
              </a:lnSpc>
            </a:pPr>
            <a:r>
              <a:rPr lang="en-US" sz="5600" b="1" dirty="0">
                <a:solidFill>
                  <a:schemeClr val="tx1"/>
                </a:solidFill>
              </a:rPr>
              <a:t>Nina Raymond, LCSW</a:t>
            </a:r>
          </a:p>
          <a:p>
            <a:pPr>
              <a:lnSpc>
                <a:spcPct val="120000"/>
              </a:lnSpc>
            </a:pPr>
            <a:r>
              <a:rPr lang="en-US" sz="5600" b="1" dirty="0">
                <a:solidFill>
                  <a:schemeClr val="tx1"/>
                </a:solidFill>
                <a:latin typeface="Avenir"/>
              </a:rPr>
              <a:t>Rose </a:t>
            </a:r>
            <a:r>
              <a:rPr lang="en-US" sz="5600" b="1" dirty="0" err="1">
                <a:solidFill>
                  <a:schemeClr val="tx1"/>
                </a:solidFill>
                <a:latin typeface="Avenir"/>
              </a:rPr>
              <a:t>Slirzewski</a:t>
            </a:r>
            <a:r>
              <a:rPr lang="en-US" sz="5600" b="1" dirty="0">
                <a:solidFill>
                  <a:schemeClr val="tx1"/>
                </a:solidFill>
                <a:latin typeface="Avenir"/>
              </a:rPr>
              <a:t>, LCSW</a:t>
            </a:r>
          </a:p>
          <a:p>
            <a:pPr>
              <a:lnSpc>
                <a:spcPct val="120000"/>
              </a:lnSpc>
            </a:pPr>
            <a:r>
              <a:rPr lang="en-US" sz="5600" b="1" dirty="0">
                <a:solidFill>
                  <a:schemeClr val="tx1"/>
                </a:solidFill>
              </a:rPr>
              <a:t>Nicole Woo, LCSW</a:t>
            </a:r>
          </a:p>
          <a:p>
            <a:pPr>
              <a:lnSpc>
                <a:spcPct val="140000"/>
              </a:lnSpc>
            </a:pPr>
            <a:r>
              <a:rPr lang="en-US" sz="5600" b="1" dirty="0">
                <a:solidFill>
                  <a:srgbClr val="C00000"/>
                </a:solidFill>
                <a:latin typeface="Avenir"/>
              </a:rPr>
              <a:t>Licensed Clinical Social Workers</a:t>
            </a:r>
          </a:p>
          <a:p>
            <a:pPr>
              <a:lnSpc>
                <a:spcPct val="140000"/>
              </a:lnSpc>
            </a:pPr>
            <a:r>
              <a:rPr lang="en-US" sz="5600" b="1" dirty="0">
                <a:solidFill>
                  <a:schemeClr val="tx1"/>
                </a:solidFill>
                <a:latin typeface="Avenir"/>
              </a:rPr>
              <a:t>Arlene Cruz, APN, AGNP-PC, OCN</a:t>
            </a:r>
          </a:p>
          <a:p>
            <a:pPr>
              <a:lnSpc>
                <a:spcPct val="140000"/>
              </a:lnSpc>
            </a:pPr>
            <a:r>
              <a:rPr lang="en-US" sz="5600" b="1" dirty="0">
                <a:solidFill>
                  <a:srgbClr val="C00000"/>
                </a:solidFill>
                <a:latin typeface="Avenir"/>
              </a:rPr>
              <a:t>Advanced Practice Provider </a:t>
            </a:r>
            <a:endParaRPr lang="en-US" sz="5600" b="1" dirty="0">
              <a:solidFill>
                <a:srgbClr val="C00000"/>
              </a:solidFill>
            </a:endParaRPr>
          </a:p>
          <a:p>
            <a:pPr>
              <a:lnSpc>
                <a:spcPct val="140000"/>
              </a:lnSpc>
            </a:pPr>
            <a:endParaRPr lang="en-US" sz="5600" b="1" dirty="0">
              <a:solidFill>
                <a:schemeClr val="tx1"/>
              </a:solidFill>
              <a:latin typeface="Avenir"/>
            </a:endParaRPr>
          </a:p>
          <a:p>
            <a:endParaRPr lang="en-US" dirty="0"/>
          </a:p>
        </p:txBody>
      </p:sp>
    </p:spTree>
    <p:extLst>
      <p:ext uri="{BB962C8B-B14F-4D97-AF65-F5344CB8AC3E}">
        <p14:creationId xmlns:p14="http://schemas.microsoft.com/office/powerpoint/2010/main" val="2178729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A70236-E32C-8B70-A9FD-B1DC996E5233}"/>
              </a:ext>
            </a:extLst>
          </p:cNvPr>
          <p:cNvPicPr>
            <a:picLocks noChangeAspect="1"/>
          </p:cNvPicPr>
          <p:nvPr/>
        </p:nvPicPr>
        <p:blipFill>
          <a:blip r:embed="rId2"/>
          <a:stretch>
            <a:fillRect/>
          </a:stretch>
        </p:blipFill>
        <p:spPr>
          <a:xfrm>
            <a:off x="84338" y="121949"/>
            <a:ext cx="8975324" cy="5857917"/>
          </a:xfrm>
          <a:prstGeom prst="rect">
            <a:avLst/>
          </a:prstGeom>
        </p:spPr>
      </p:pic>
    </p:spTree>
    <p:extLst>
      <p:ext uri="{BB962C8B-B14F-4D97-AF65-F5344CB8AC3E}">
        <p14:creationId xmlns:p14="http://schemas.microsoft.com/office/powerpoint/2010/main" val="4067908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19E1C4-2E9B-5AEC-50F5-C058CA76342A}"/>
              </a:ext>
            </a:extLst>
          </p:cNvPr>
          <p:cNvPicPr>
            <a:picLocks noChangeAspect="1"/>
          </p:cNvPicPr>
          <p:nvPr/>
        </p:nvPicPr>
        <p:blipFill>
          <a:blip r:embed="rId2"/>
          <a:stretch>
            <a:fillRect/>
          </a:stretch>
        </p:blipFill>
        <p:spPr>
          <a:xfrm>
            <a:off x="27860" y="0"/>
            <a:ext cx="9095762" cy="5797118"/>
          </a:xfrm>
          <a:prstGeom prst="rect">
            <a:avLst/>
          </a:prstGeom>
        </p:spPr>
      </p:pic>
    </p:spTree>
    <p:extLst>
      <p:ext uri="{BB962C8B-B14F-4D97-AF65-F5344CB8AC3E}">
        <p14:creationId xmlns:p14="http://schemas.microsoft.com/office/powerpoint/2010/main" val="1880368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22E76A-AF1D-B61F-C8AD-C25F5A2D6977}"/>
              </a:ext>
            </a:extLst>
          </p:cNvPr>
          <p:cNvPicPr>
            <a:picLocks noChangeAspect="1"/>
          </p:cNvPicPr>
          <p:nvPr/>
        </p:nvPicPr>
        <p:blipFill>
          <a:blip r:embed="rId2"/>
          <a:stretch>
            <a:fillRect/>
          </a:stretch>
        </p:blipFill>
        <p:spPr>
          <a:xfrm>
            <a:off x="69580" y="150920"/>
            <a:ext cx="4498796" cy="5709759"/>
          </a:xfrm>
          <a:prstGeom prst="rect">
            <a:avLst/>
          </a:prstGeom>
        </p:spPr>
      </p:pic>
      <p:pic>
        <p:nvPicPr>
          <p:cNvPr id="11" name="Picture 10">
            <a:extLst>
              <a:ext uri="{FF2B5EF4-FFF2-40B4-BE49-F238E27FC236}">
                <a16:creationId xmlns:a16="http://schemas.microsoft.com/office/drawing/2014/main" id="{5FAE066C-B03C-A4E2-7D02-4434EB2773B3}"/>
              </a:ext>
            </a:extLst>
          </p:cNvPr>
          <p:cNvPicPr>
            <a:picLocks noChangeAspect="1"/>
          </p:cNvPicPr>
          <p:nvPr/>
        </p:nvPicPr>
        <p:blipFill rotWithShape="1">
          <a:blip r:embed="rId3"/>
          <a:srcRect t="4872" r="2612" b="7841"/>
          <a:stretch/>
        </p:blipFill>
        <p:spPr>
          <a:xfrm>
            <a:off x="4568376" y="2388094"/>
            <a:ext cx="4442198" cy="277072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1">
            <a:extLst>
              <a:ext uri="{FF2B5EF4-FFF2-40B4-BE49-F238E27FC236}">
                <a16:creationId xmlns:a16="http://schemas.microsoft.com/office/drawing/2014/main" id="{9D7F2AC8-F903-0DF0-0D54-BC2DB395A673}"/>
              </a:ext>
            </a:extLst>
          </p:cNvPr>
          <p:cNvSpPr>
            <a:spLocks noGrp="1"/>
          </p:cNvSpPr>
          <p:nvPr>
            <p:ph type="title"/>
          </p:nvPr>
        </p:nvSpPr>
        <p:spPr>
          <a:xfrm>
            <a:off x="5297340" y="1573557"/>
            <a:ext cx="2866046" cy="428992"/>
          </a:xfrm>
        </p:spPr>
        <p:txBody>
          <a:bodyPr>
            <a:normAutofit fontScale="90000"/>
          </a:bodyPr>
          <a:lstStyle/>
          <a:p>
            <a:pPr algn="l"/>
            <a:r>
              <a:rPr lang="en-US" dirty="0">
                <a:solidFill>
                  <a:srgbClr val="C00000"/>
                </a:solidFill>
              </a:rPr>
              <a:t>Wallet Card</a:t>
            </a:r>
          </a:p>
        </p:txBody>
      </p:sp>
    </p:spTree>
    <p:extLst>
      <p:ext uri="{BB962C8B-B14F-4D97-AF65-F5344CB8AC3E}">
        <p14:creationId xmlns:p14="http://schemas.microsoft.com/office/powerpoint/2010/main" val="1300013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8179-ACDB-4CEF-9C3A-9BA359682CDC}"/>
              </a:ext>
            </a:extLst>
          </p:cNvPr>
          <p:cNvSpPr>
            <a:spLocks noGrp="1"/>
          </p:cNvSpPr>
          <p:nvPr>
            <p:ph type="title"/>
          </p:nvPr>
        </p:nvSpPr>
        <p:spPr>
          <a:xfrm>
            <a:off x="1" y="331694"/>
            <a:ext cx="9028590" cy="959224"/>
          </a:xfrm>
        </p:spPr>
        <p:txBody>
          <a:bodyPr>
            <a:normAutofit fontScale="90000"/>
          </a:bodyPr>
          <a:lstStyle/>
          <a:p>
            <a:pPr algn="ctr"/>
            <a:br>
              <a:rPr lang="en-US" sz="1800" b="1" u="sng" dirty="0">
                <a:solidFill>
                  <a:srgbClr val="333333"/>
                </a:solidFill>
                <a:effectLst/>
                <a:latin typeface="Open Sans" panose="020B0806030504020204" pitchFamily="34" charset="0"/>
                <a:ea typeface="Calibri" panose="020F0502020204030204" pitchFamily="34" charset="0"/>
                <a:cs typeface="Times New Roman" panose="02020603050405020304" pitchFamily="18" charset="0"/>
              </a:rPr>
            </a:br>
            <a:br>
              <a:rPr lang="en-US" sz="1800" b="1" u="sng" dirty="0">
                <a:solidFill>
                  <a:srgbClr val="333333"/>
                </a:solidFill>
                <a:effectLst/>
                <a:latin typeface="Open Sans" panose="020B0806030504020204" pitchFamily="34" charset="0"/>
                <a:ea typeface="Calibri" panose="020F0502020204030204" pitchFamily="34" charset="0"/>
                <a:cs typeface="Times New Roman" panose="02020603050405020304" pitchFamily="18" charset="0"/>
              </a:rPr>
            </a:br>
            <a:br>
              <a:rPr lang="en-US" sz="1800" b="1" u="sng" dirty="0">
                <a:solidFill>
                  <a:srgbClr val="333333"/>
                </a:solidFill>
                <a:effectLst/>
                <a:latin typeface="Open Sans" panose="020B0806030504020204" pitchFamily="34" charset="0"/>
                <a:ea typeface="Calibri" panose="020F0502020204030204" pitchFamily="34" charset="0"/>
                <a:cs typeface="Times New Roman" panose="02020603050405020304" pitchFamily="18" charset="0"/>
              </a:rPr>
            </a:br>
            <a:r>
              <a:rPr lang="en-US" sz="4000" b="1" dirty="0">
                <a:effectLst/>
                <a:latin typeface="Avenir" panose="02000503020000020003"/>
                <a:ea typeface="Calibri" panose="020F0502020204030204" pitchFamily="34" charset="0"/>
                <a:cs typeface="Times New Roman" panose="02020603050405020304" pitchFamily="18" charset="0"/>
              </a:rPr>
              <a:t>NJ Medical Aid in Dying </a:t>
            </a:r>
            <a:br>
              <a:rPr lang="en-US" sz="4000" b="1" dirty="0">
                <a:effectLst/>
                <a:latin typeface="Avenir" panose="02000503020000020003"/>
                <a:ea typeface="Calibri" panose="020F0502020204030204" pitchFamily="34" charset="0"/>
                <a:cs typeface="Times New Roman" panose="02020603050405020304" pitchFamily="18" charset="0"/>
              </a:rPr>
            </a:br>
            <a:r>
              <a:rPr lang="en-US" sz="4000" b="1" dirty="0">
                <a:effectLst/>
                <a:latin typeface="Avenir" panose="02000503020000020003"/>
                <a:ea typeface="Calibri" panose="020F0502020204030204" pitchFamily="34" charset="0"/>
                <a:cs typeface="Times New Roman" panose="02020603050405020304" pitchFamily="18" charset="0"/>
              </a:rPr>
              <a:t>for the Terminally Ill Act </a:t>
            </a:r>
            <a:b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rgbClr val="FF0000"/>
              </a:solidFill>
            </a:endParaRPr>
          </a:p>
        </p:txBody>
      </p:sp>
      <p:sp>
        <p:nvSpPr>
          <p:cNvPr id="3" name="Content Placeholder 2">
            <a:extLst>
              <a:ext uri="{FF2B5EF4-FFF2-40B4-BE49-F238E27FC236}">
                <a16:creationId xmlns:a16="http://schemas.microsoft.com/office/drawing/2014/main" id="{CF43A79B-1560-40D8-99B0-5D7FEF04A74A}"/>
              </a:ext>
            </a:extLst>
          </p:cNvPr>
          <p:cNvSpPr>
            <a:spLocks noGrp="1"/>
          </p:cNvSpPr>
          <p:nvPr>
            <p:ph idx="1"/>
          </p:nvPr>
        </p:nvSpPr>
        <p:spPr>
          <a:xfrm>
            <a:off x="79900" y="1518081"/>
            <a:ext cx="8948691" cy="4536489"/>
          </a:xfrm>
        </p:spPr>
        <p:txBody>
          <a:bodyPr/>
          <a:lstStyle/>
          <a:p>
            <a:pPr>
              <a:spcAft>
                <a:spcPts val="600"/>
              </a:spcAft>
            </a:pPr>
            <a:r>
              <a:rPr lang="en-US" sz="2000" dirty="0">
                <a:solidFill>
                  <a:srgbClr val="333333"/>
                </a:solidFill>
                <a:effectLst/>
                <a:latin typeface="Avenir" panose="02000503020000020003"/>
                <a:ea typeface="Times New Roman" panose="02020603050405020304" pitchFamily="18" charset="0"/>
              </a:rPr>
              <a:t>The NJ Medical Aid in Dying (MAID) for the Terminally Ill Act was signed into law April 12, 2019 and became effective August 1, 2019. </a:t>
            </a:r>
          </a:p>
          <a:p>
            <a:pPr>
              <a:spcAft>
                <a:spcPts val="600"/>
              </a:spcAft>
            </a:pPr>
            <a:r>
              <a:rPr lang="en-US" sz="2000" dirty="0">
                <a:solidFill>
                  <a:srgbClr val="333333"/>
                </a:solidFill>
                <a:effectLst/>
                <a:latin typeface="Avenir" panose="02000503020000020003"/>
                <a:ea typeface="Times New Roman" panose="02020603050405020304" pitchFamily="18" charset="0"/>
              </a:rPr>
              <a:t>New Jersey was the 8</a:t>
            </a:r>
            <a:r>
              <a:rPr lang="en-US" sz="2000" baseline="30000" dirty="0">
                <a:solidFill>
                  <a:srgbClr val="333333"/>
                </a:solidFill>
                <a:effectLst/>
                <a:latin typeface="Avenir" panose="02000503020000020003"/>
                <a:ea typeface="Times New Roman" panose="02020603050405020304" pitchFamily="18" charset="0"/>
              </a:rPr>
              <a:t>th</a:t>
            </a:r>
            <a:r>
              <a:rPr lang="en-US" sz="2000" dirty="0">
                <a:solidFill>
                  <a:srgbClr val="333333"/>
                </a:solidFill>
                <a:effectLst/>
                <a:latin typeface="Avenir" panose="02000503020000020003"/>
                <a:ea typeface="Times New Roman" panose="02020603050405020304" pitchFamily="18" charset="0"/>
              </a:rPr>
              <a:t> state to enact a Death with Dignity statute, </a:t>
            </a:r>
            <a:r>
              <a:rPr lang="en-US" sz="2000" dirty="0">
                <a:solidFill>
                  <a:srgbClr val="000000"/>
                </a:solidFill>
                <a:effectLst/>
                <a:latin typeface="Avenir" panose="02000503020000020003"/>
                <a:ea typeface="Times New Roman" panose="02020603050405020304" pitchFamily="18" charset="0"/>
              </a:rPr>
              <a:t>following Oregon (1997), Washington (2008), Montana (2009), Vermont (2013), California (2015), Colorado (2016), and Hawaii (2018). </a:t>
            </a:r>
          </a:p>
          <a:p>
            <a:pPr>
              <a:spcAft>
                <a:spcPts val="600"/>
              </a:spcAft>
            </a:pPr>
            <a:r>
              <a:rPr lang="en-US" sz="2000" dirty="0">
                <a:solidFill>
                  <a:srgbClr val="333333"/>
                </a:solidFill>
                <a:effectLst/>
                <a:latin typeface="Avenir" panose="02000503020000020003"/>
                <a:ea typeface="Times New Roman" panose="02020603050405020304" pitchFamily="18" charset="0"/>
              </a:rPr>
              <a:t>Currently, there are 13 states and the District of Columbia where Death with Dignity is legal and 14 states are considering Death with Dignity this year.  </a:t>
            </a:r>
          </a:p>
          <a:p>
            <a:pPr>
              <a:spcAft>
                <a:spcPts val="600"/>
              </a:spcAft>
            </a:pPr>
            <a:r>
              <a:rPr lang="en-US" sz="2000" dirty="0">
                <a:solidFill>
                  <a:srgbClr val="333333"/>
                </a:solidFill>
                <a:effectLst/>
                <a:latin typeface="Avenir" panose="02000503020000020003"/>
                <a:ea typeface="Times New Roman" panose="02020603050405020304" pitchFamily="18" charset="0"/>
              </a:rPr>
              <a:t>In 2024, British lawmakers advanced similar bills to legalize assisted dying in England and Wales; if passed, it will total 20 countries and jurisdictions around the world where MAID is legal. </a:t>
            </a:r>
            <a:endParaRPr lang="en-US" sz="2000" dirty="0">
              <a:effectLst/>
              <a:latin typeface="Avenir" panose="02000503020000020003"/>
              <a:ea typeface="Times New Roman" panose="02020603050405020304" pitchFamily="18" charset="0"/>
            </a:endParaRPr>
          </a:p>
          <a:p>
            <a:endParaRPr lang="en-US" dirty="0"/>
          </a:p>
        </p:txBody>
      </p:sp>
    </p:spTree>
    <p:extLst>
      <p:ext uri="{BB962C8B-B14F-4D97-AF65-F5344CB8AC3E}">
        <p14:creationId xmlns:p14="http://schemas.microsoft.com/office/powerpoint/2010/main" val="1591567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8523-14D3-4163-B0AD-C75F32FF9D8B}"/>
              </a:ext>
            </a:extLst>
          </p:cNvPr>
          <p:cNvSpPr>
            <a:spLocks noGrp="1"/>
          </p:cNvSpPr>
          <p:nvPr>
            <p:ph type="title"/>
          </p:nvPr>
        </p:nvSpPr>
        <p:spPr>
          <a:xfrm>
            <a:off x="344564" y="220646"/>
            <a:ext cx="7886700" cy="800286"/>
          </a:xfrm>
        </p:spPr>
        <p:txBody>
          <a:bodyPr>
            <a:normAutofit/>
          </a:bodyPr>
          <a:lstStyle/>
          <a:p>
            <a:r>
              <a:rPr lang="en-US" sz="3600" dirty="0"/>
              <a:t>MAID cont.</a:t>
            </a:r>
          </a:p>
        </p:txBody>
      </p:sp>
      <p:sp>
        <p:nvSpPr>
          <p:cNvPr id="3" name="Content Placeholder 2">
            <a:extLst>
              <a:ext uri="{FF2B5EF4-FFF2-40B4-BE49-F238E27FC236}">
                <a16:creationId xmlns:a16="http://schemas.microsoft.com/office/drawing/2014/main" id="{7DACF9AC-2274-4B12-B6B6-7C0C41F072CC}"/>
              </a:ext>
            </a:extLst>
          </p:cNvPr>
          <p:cNvSpPr>
            <a:spLocks noGrp="1"/>
          </p:cNvSpPr>
          <p:nvPr>
            <p:ph idx="1"/>
          </p:nvPr>
        </p:nvSpPr>
        <p:spPr>
          <a:xfrm>
            <a:off x="124287" y="932155"/>
            <a:ext cx="8886547" cy="5299969"/>
          </a:xfrm>
        </p:spPr>
        <p:txBody>
          <a:bodyPr>
            <a:normAutofit/>
          </a:bodyPr>
          <a:lstStyle/>
          <a:p>
            <a:r>
              <a:rPr lang="en-US" sz="1800" dirty="0">
                <a:solidFill>
                  <a:srgbClr val="333333"/>
                </a:solidFill>
                <a:effectLst/>
                <a:latin typeface="Avenir" panose="02000503020000020003"/>
                <a:ea typeface="Times New Roman" panose="02020603050405020304" pitchFamily="18" charset="0"/>
              </a:rPr>
              <a:t>MAID allows an adult, New Jersey resident, who has the capacity to make health care decisions, who has been determined by that individual’s attending physician and a consulting physician to be terminally ill, and with a prognosis of 6 months or less to live, to obtain medication that the patient may self-administer to end their life.  </a:t>
            </a:r>
          </a:p>
          <a:p>
            <a:r>
              <a:rPr lang="en-US" sz="1800" dirty="0">
                <a:solidFill>
                  <a:srgbClr val="333333"/>
                </a:solidFill>
                <a:effectLst/>
                <a:latin typeface="Avenir" panose="02000503020000020003"/>
                <a:ea typeface="Times New Roman" panose="02020603050405020304" pitchFamily="18" charset="0"/>
              </a:rPr>
              <a:t>A request for medication must be made 2x verbally and 1x in writing with specific time parameters in between each request and requiring witnesses to attest that the patient is capable of making their own decisions and acting voluntarily. This series of steps ensures a patient’s decision to end their life meets ethical and legal requirements. </a:t>
            </a:r>
          </a:p>
          <a:p>
            <a:r>
              <a:rPr lang="en-US" sz="1800" dirty="0">
                <a:solidFill>
                  <a:srgbClr val="333333"/>
                </a:solidFill>
                <a:effectLst/>
                <a:latin typeface="Avenir" panose="02000503020000020003"/>
                <a:ea typeface="Times New Roman" panose="02020603050405020304" pitchFamily="18" charset="0"/>
              </a:rPr>
              <a:t>MAID is a patient-centered process that offers terminally ill patient’s autonomy and control over their end-of-life health care options and avoid prolonged suffering. </a:t>
            </a:r>
          </a:p>
          <a:p>
            <a:r>
              <a:rPr lang="en-US" sz="1800" dirty="0">
                <a:solidFill>
                  <a:srgbClr val="333333"/>
                </a:solidFill>
                <a:effectLst/>
                <a:latin typeface="Avenir" panose="02000503020000020003"/>
                <a:ea typeface="Times New Roman" panose="02020603050405020304" pitchFamily="18" charset="0"/>
              </a:rPr>
              <a:t>For a terminally ill patient, making decisions on how their final days are spent is often the most challenging choice they will ever face. Family and caregiver relationships introduce another layer of complexity. </a:t>
            </a:r>
          </a:p>
          <a:p>
            <a:r>
              <a:rPr lang="en-US" sz="1800" dirty="0">
                <a:solidFill>
                  <a:srgbClr val="333333"/>
                </a:solidFill>
                <a:effectLst/>
                <a:latin typeface="Avenir" panose="02000503020000020003"/>
                <a:ea typeface="Times New Roman" panose="02020603050405020304" pitchFamily="18" charset="0"/>
              </a:rPr>
              <a:t>Researchers have found that involving loved ones in the planning process for MAID and allowing the loss to serve as a meaningful ritual or ceremony can be helpful. The more a family can participate in Advanced Care Planning the better. </a:t>
            </a:r>
            <a:endParaRPr lang="en-US" sz="1800" dirty="0">
              <a:effectLst/>
              <a:latin typeface="Avenir" panose="02000503020000020003"/>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14971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2CBC3-1A11-4795-92F5-609B8492CA4E}"/>
              </a:ext>
            </a:extLst>
          </p:cNvPr>
          <p:cNvSpPr>
            <a:spLocks noGrp="1"/>
          </p:cNvSpPr>
          <p:nvPr>
            <p:ph type="title"/>
          </p:nvPr>
        </p:nvSpPr>
        <p:spPr>
          <a:xfrm>
            <a:off x="204186" y="223083"/>
            <a:ext cx="8735627" cy="638051"/>
          </a:xfrm>
        </p:spPr>
        <p:txBody>
          <a:bodyPr>
            <a:normAutofit fontScale="90000"/>
          </a:bodyPr>
          <a:lstStyle/>
          <a:p>
            <a:pPr algn="ctr"/>
            <a:br>
              <a:rPr lang="en-US" sz="2400" b="1" dirty="0">
                <a:solidFill>
                  <a:srgbClr val="333333"/>
                </a:solidFill>
                <a:effectLst/>
                <a:latin typeface="Open Sans" panose="020B0806030504020204" pitchFamily="34" charset="0"/>
                <a:ea typeface="Times New Roman" panose="02020603050405020304" pitchFamily="18" charset="0"/>
              </a:rPr>
            </a:br>
            <a:br>
              <a:rPr lang="en-US" sz="4000" b="1" dirty="0">
                <a:solidFill>
                  <a:srgbClr val="333333"/>
                </a:solidFill>
                <a:effectLst/>
                <a:latin typeface="Open Sans" panose="020B0806030504020204" pitchFamily="34" charset="0"/>
                <a:ea typeface="Times New Roman" panose="02020603050405020304" pitchFamily="18" charset="0"/>
              </a:rPr>
            </a:br>
            <a:r>
              <a:rPr lang="en-US" sz="4000" b="1" dirty="0">
                <a:effectLst/>
                <a:latin typeface="Avenir" panose="02000503020000020003"/>
                <a:ea typeface="Times New Roman" panose="02020603050405020304" pitchFamily="18" charset="0"/>
              </a:rPr>
              <a:t>Finding a Provider for MAID Services</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1BA70E1-EECA-4248-9695-D5C32A573593}"/>
              </a:ext>
            </a:extLst>
          </p:cNvPr>
          <p:cNvSpPr>
            <a:spLocks noGrp="1"/>
          </p:cNvSpPr>
          <p:nvPr>
            <p:ph idx="1"/>
          </p:nvPr>
        </p:nvSpPr>
        <p:spPr>
          <a:xfrm>
            <a:off x="204186" y="1145219"/>
            <a:ext cx="8735626" cy="4758430"/>
          </a:xfrm>
        </p:spPr>
        <p:txBody>
          <a:bodyPr>
            <a:normAutofit/>
          </a:bodyPr>
          <a:lstStyle/>
          <a:p>
            <a:pPr marL="0" marR="0" indent="0" algn="ctr">
              <a:lnSpc>
                <a:spcPct val="107000"/>
              </a:lnSpc>
              <a:spcBef>
                <a:spcPts val="0"/>
              </a:spcBef>
              <a:spcAft>
                <a:spcPts val="800"/>
              </a:spcAft>
              <a:buNone/>
            </a:pPr>
            <a:r>
              <a:rPr lang="en-US" sz="2400" b="1" dirty="0">
                <a:effectLst/>
                <a:latin typeface="Avenir" panose="02000503020000020003"/>
                <a:ea typeface="Calibri" panose="020F0502020204030204" pitchFamily="34" charset="0"/>
                <a:cs typeface="Times New Roman" panose="02020603050405020304" pitchFamily="18" charset="0"/>
              </a:rPr>
              <a:t>Academy of Aid-in-Dying Medicine </a:t>
            </a:r>
            <a:endParaRPr lang="en-US" sz="2400" dirty="0">
              <a:effectLst/>
              <a:latin typeface="Avenir" panose="02000503020000020003"/>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2400" u="sng" dirty="0">
                <a:solidFill>
                  <a:srgbClr val="0563C1"/>
                </a:solidFill>
                <a:effectLst/>
                <a:latin typeface="Avenir" panose="02000503020000020003"/>
                <a:ea typeface="Calibri" panose="020F0502020204030204" pitchFamily="34" charset="0"/>
                <a:cs typeface="Times New Roman" panose="02020603050405020304" pitchFamily="18" charset="0"/>
                <a:hlinkClick r:id="rId2"/>
              </a:rPr>
              <a:t>www.AADM.org</a:t>
            </a:r>
            <a:endParaRPr lang="en-US" sz="2400" dirty="0">
              <a:effectLst/>
              <a:latin typeface="Avenir" panose="02000503020000020003"/>
              <a:ea typeface="Calibri" panose="020F0502020204030204" pitchFamily="34" charset="0"/>
              <a:cs typeface="Times New Roman" panose="02020603050405020304" pitchFamily="18" charset="0"/>
            </a:endParaRPr>
          </a:p>
          <a:p>
            <a:pPr marR="0" lvl="0">
              <a:spcBef>
                <a:spcPts val="0"/>
              </a:spcBef>
              <a:spcAft>
                <a:spcPts val="750"/>
              </a:spcAft>
            </a:pPr>
            <a:r>
              <a:rPr lang="en-US" sz="2400" dirty="0">
                <a:solidFill>
                  <a:srgbClr val="333333"/>
                </a:solidFill>
                <a:effectLst/>
                <a:latin typeface="Avenir" panose="02000503020000020003"/>
                <a:ea typeface="Times New Roman" panose="02020603050405020304" pitchFamily="18" charset="0"/>
              </a:rPr>
              <a:t>Top Toolbar: “For Patients and Families”</a:t>
            </a:r>
            <a:endParaRPr lang="en-US" sz="2400" dirty="0">
              <a:solidFill>
                <a:srgbClr val="333333"/>
              </a:solidFill>
              <a:latin typeface="Avenir" panose="02000503020000020003"/>
              <a:ea typeface="Times New Roman" panose="02020603050405020304" pitchFamily="18" charset="0"/>
            </a:endParaRPr>
          </a:p>
          <a:p>
            <a:pPr marR="0" lvl="0">
              <a:spcBef>
                <a:spcPts val="0"/>
              </a:spcBef>
              <a:spcAft>
                <a:spcPts val="750"/>
              </a:spcAft>
            </a:pPr>
            <a:r>
              <a:rPr lang="en-US" sz="2400" dirty="0">
                <a:solidFill>
                  <a:srgbClr val="333333"/>
                </a:solidFill>
                <a:effectLst/>
                <a:latin typeface="Avenir" panose="02000503020000020003"/>
                <a:ea typeface="Times New Roman" panose="02020603050405020304" pitchFamily="18" charset="0"/>
              </a:rPr>
              <a:t>Dropdown: “Find a Provider”</a:t>
            </a:r>
            <a:endParaRPr lang="en-US" sz="2400" dirty="0">
              <a:effectLst/>
              <a:latin typeface="Avenir" panose="02000503020000020003"/>
              <a:ea typeface="Times New Roman" panose="02020603050405020304" pitchFamily="18" charset="0"/>
            </a:endParaRPr>
          </a:p>
          <a:p>
            <a:pPr marR="0" lvl="0">
              <a:spcBef>
                <a:spcPts val="0"/>
              </a:spcBef>
              <a:spcAft>
                <a:spcPts val="750"/>
              </a:spcAft>
            </a:pPr>
            <a:r>
              <a:rPr lang="en-US" sz="2400" dirty="0">
                <a:solidFill>
                  <a:srgbClr val="333333"/>
                </a:solidFill>
                <a:effectLst/>
                <a:latin typeface="Avenir" panose="02000503020000020003"/>
                <a:ea typeface="Times New Roman" panose="02020603050405020304" pitchFamily="18" charset="0"/>
              </a:rPr>
              <a:t>Complete the intake form at the bottom of that page</a:t>
            </a:r>
            <a:endParaRPr lang="en-US" sz="2400" dirty="0">
              <a:effectLst/>
              <a:latin typeface="Avenir" panose="02000503020000020003"/>
              <a:ea typeface="Times New Roman" panose="02020603050405020304" pitchFamily="18" charset="0"/>
            </a:endParaRPr>
          </a:p>
          <a:p>
            <a:pPr marR="0" lvl="0">
              <a:spcBef>
                <a:spcPts val="0"/>
              </a:spcBef>
              <a:spcAft>
                <a:spcPts val="750"/>
              </a:spcAft>
            </a:pPr>
            <a:r>
              <a:rPr lang="en-US" sz="2400" dirty="0">
                <a:solidFill>
                  <a:srgbClr val="333333"/>
                </a:solidFill>
                <a:effectLst/>
                <a:latin typeface="Avenir" panose="02000503020000020003"/>
                <a:ea typeface="Times New Roman" panose="02020603050405020304" pitchFamily="18" charset="0"/>
              </a:rPr>
              <a:t>After submitting your intake form, it will take 48-72 hours to process and you will receive an email follow-up. </a:t>
            </a:r>
            <a:endParaRPr lang="en-US" sz="2400" dirty="0">
              <a:effectLst/>
              <a:latin typeface="Avenir" panose="02000503020000020003"/>
              <a:ea typeface="Times New Roman" panose="02020603050405020304" pitchFamily="18" charset="0"/>
            </a:endParaRPr>
          </a:p>
          <a:p>
            <a:pPr marR="0" lvl="0">
              <a:spcBef>
                <a:spcPts val="0"/>
              </a:spcBef>
              <a:spcAft>
                <a:spcPts val="750"/>
              </a:spcAft>
            </a:pPr>
            <a:r>
              <a:rPr lang="en-US" sz="2400" dirty="0">
                <a:solidFill>
                  <a:srgbClr val="333333"/>
                </a:solidFill>
                <a:effectLst/>
                <a:latin typeface="Avenir" panose="02000503020000020003"/>
                <a:ea typeface="Times New Roman" panose="02020603050405020304" pitchFamily="18" charset="0"/>
              </a:rPr>
              <a:t>Once all necessary information is collected, the patient’s intake form will be forwarded directly to a provider. The provider will then contact the patient directly. Provider’s contact information is not publicly shared. </a:t>
            </a:r>
            <a:endParaRPr lang="en-US" sz="2400" dirty="0">
              <a:effectLst/>
              <a:latin typeface="Avenir" panose="02000503020000020003"/>
              <a:ea typeface="Times New Roman" panose="02020603050405020304" pitchFamily="18" charset="0"/>
            </a:endParaRPr>
          </a:p>
          <a:p>
            <a:endParaRPr lang="en-US" dirty="0"/>
          </a:p>
        </p:txBody>
      </p:sp>
    </p:spTree>
    <p:extLst>
      <p:ext uri="{BB962C8B-B14F-4D97-AF65-F5344CB8AC3E}">
        <p14:creationId xmlns:p14="http://schemas.microsoft.com/office/powerpoint/2010/main" val="379645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363984" y="489846"/>
            <a:ext cx="5180065" cy="428992"/>
          </a:xfrm>
        </p:spPr>
        <p:txBody>
          <a:bodyPr>
            <a:noAutofit/>
          </a:bodyPr>
          <a:lstStyle/>
          <a:p>
            <a:pPr algn="l"/>
            <a:r>
              <a:rPr lang="en-US" sz="3600" dirty="0"/>
              <a:t>Resources</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266329" y="1075766"/>
            <a:ext cx="8513687" cy="4863396"/>
          </a:xfrm>
        </p:spPr>
        <p:txBody>
          <a:bodyPr>
            <a:normAutofit fontScale="47500" lnSpcReduction="20000"/>
          </a:bodyPr>
          <a:lstStyle/>
          <a:p>
            <a:pPr>
              <a:lnSpc>
                <a:spcPct val="140000"/>
              </a:lnSpc>
            </a:pPr>
            <a:r>
              <a:rPr lang="en-US" sz="2100" u="sng" dirty="0">
                <a:hlinkClick r:id="rId2">
                  <a:extLst>
                    <a:ext uri="{A12FA001-AC4F-418D-AE19-62706E023703}">
                      <ahyp:hlinkClr xmlns:ahyp="http://schemas.microsoft.com/office/drawing/2018/hyperlinkcolor" val="tx"/>
                    </a:ext>
                  </a:extLst>
                </a:hlinkClick>
              </a:rPr>
              <a:t>https://theconversationproject.org/</a:t>
            </a:r>
            <a:endParaRPr lang="en-US" sz="2100" dirty="0"/>
          </a:p>
          <a:p>
            <a:pPr>
              <a:lnSpc>
                <a:spcPct val="140000"/>
              </a:lnSpc>
            </a:pPr>
            <a:r>
              <a:rPr lang="en-US" sz="2100" u="sng" dirty="0">
                <a:hlinkClick r:id="rId3">
                  <a:extLst>
                    <a:ext uri="{A12FA001-AC4F-418D-AE19-62706E023703}">
                      <ahyp:hlinkClr xmlns:ahyp="http://schemas.microsoft.com/office/drawing/2018/hyperlinkcolor" val="tx"/>
                    </a:ext>
                  </a:extLst>
                </a:hlinkClick>
              </a:rPr>
              <a:t>https://www.acpdecisions.org/</a:t>
            </a:r>
            <a:endParaRPr lang="en-US" sz="2100" dirty="0"/>
          </a:p>
          <a:p>
            <a:pPr>
              <a:lnSpc>
                <a:spcPct val="140000"/>
              </a:lnSpc>
            </a:pPr>
            <a:r>
              <a:rPr lang="en-US" sz="2100" u="sng" dirty="0">
                <a:hlinkClick r:id="rId4">
                  <a:extLst>
                    <a:ext uri="{A12FA001-AC4F-418D-AE19-62706E023703}">
                      <ahyp:hlinkClr xmlns:ahyp="http://schemas.microsoft.com/office/drawing/2018/hyperlinkcolor" val="tx"/>
                    </a:ext>
                  </a:extLst>
                </a:hlinkClick>
              </a:rPr>
              <a:t>https://agingwithdignity.org/</a:t>
            </a:r>
            <a:endParaRPr lang="en-US" sz="2100" dirty="0"/>
          </a:p>
          <a:p>
            <a:pPr>
              <a:lnSpc>
                <a:spcPct val="140000"/>
              </a:lnSpc>
            </a:pPr>
            <a:r>
              <a:rPr lang="en-US" sz="2100" u="sng" dirty="0">
                <a:hlinkClick r:id="rId5">
                  <a:extLst>
                    <a:ext uri="{A12FA001-AC4F-418D-AE19-62706E023703}">
                      <ahyp:hlinkClr xmlns:ahyp="http://schemas.microsoft.com/office/drawing/2018/hyperlinkcolor" val="tx"/>
                    </a:ext>
                  </a:extLst>
                </a:hlinkClick>
              </a:rPr>
              <a:t>https://www.cancer.net/sites/cancer.net/files/advanced_cancer_care_planning.pdf</a:t>
            </a:r>
            <a:endParaRPr lang="en-US" sz="2100" dirty="0"/>
          </a:p>
          <a:p>
            <a:pPr>
              <a:lnSpc>
                <a:spcPct val="140000"/>
              </a:lnSpc>
            </a:pPr>
            <a:r>
              <a:rPr lang="en-US" sz="2100" u="sng" dirty="0">
                <a:hlinkClick r:id="rId6">
                  <a:extLst>
                    <a:ext uri="{A12FA001-AC4F-418D-AE19-62706E023703}">
                      <ahyp:hlinkClr xmlns:ahyp="http://schemas.microsoft.com/office/drawing/2018/hyperlinkcolor" val="tx"/>
                    </a:ext>
                  </a:extLst>
                </a:hlinkClick>
              </a:rPr>
              <a:t>http://www.begintheconversation.org/</a:t>
            </a:r>
            <a:endParaRPr lang="en-US" sz="2100" dirty="0"/>
          </a:p>
          <a:p>
            <a:pPr>
              <a:lnSpc>
                <a:spcPct val="140000"/>
              </a:lnSpc>
            </a:pPr>
            <a:r>
              <a:rPr lang="en-US" sz="2100" u="sng" dirty="0">
                <a:hlinkClick r:id="rId7">
                  <a:extLst>
                    <a:ext uri="{A12FA001-AC4F-418D-AE19-62706E023703}">
                      <ahyp:hlinkClr xmlns:ahyp="http://schemas.microsoft.com/office/drawing/2018/hyperlinkcolor" val="tx"/>
                    </a:ext>
                  </a:extLst>
                </a:hlinkClick>
              </a:rPr>
              <a:t>https://prepareforyourcare.org/en/welcome</a:t>
            </a:r>
            <a:endParaRPr lang="en-US" sz="2100" dirty="0"/>
          </a:p>
          <a:p>
            <a:pPr>
              <a:lnSpc>
                <a:spcPct val="140000"/>
              </a:lnSpc>
            </a:pPr>
            <a:r>
              <a:rPr lang="en-US" sz="2100" u="sng" dirty="0">
                <a:hlinkClick r:id="rId8">
                  <a:extLst>
                    <a:ext uri="{A12FA001-AC4F-418D-AE19-62706E023703}">
                      <ahyp:hlinkClr xmlns:ahyp="http://schemas.microsoft.com/office/drawing/2018/hyperlinkcolor" val="tx"/>
                    </a:ext>
                  </a:extLst>
                </a:hlinkClick>
              </a:rPr>
              <a:t>https://www.nj.gov/health/advancedirective/ad/forums-faqs/</a:t>
            </a:r>
            <a:endParaRPr lang="en-US" sz="2100" dirty="0"/>
          </a:p>
          <a:p>
            <a:pPr>
              <a:lnSpc>
                <a:spcPct val="140000"/>
              </a:lnSpc>
            </a:pPr>
            <a:r>
              <a:rPr lang="en-US" sz="2100" u="sng" dirty="0">
                <a:hlinkClick r:id="rId9">
                  <a:extLst>
                    <a:ext uri="{A12FA001-AC4F-418D-AE19-62706E023703}">
                      <ahyp:hlinkClr xmlns:ahyp="http://schemas.microsoft.com/office/drawing/2018/hyperlinkcolor" val="tx"/>
                    </a:ext>
                  </a:extLst>
                </a:hlinkClick>
              </a:rPr>
              <a:t>https://www.cancer.org/cancer/managing-cancer/making-treatment-decisions/advance-directives/setting-up-a-good-adv-health-care-directive.html</a:t>
            </a:r>
            <a:endParaRPr lang="en-US" sz="2100" dirty="0"/>
          </a:p>
          <a:p>
            <a:pPr>
              <a:lnSpc>
                <a:spcPct val="140000"/>
              </a:lnSpc>
            </a:pPr>
            <a:r>
              <a:rPr lang="en-US" sz="2100" u="sng" dirty="0">
                <a:hlinkClick r:id="rId10">
                  <a:extLst>
                    <a:ext uri="{A12FA001-AC4F-418D-AE19-62706E023703}">
                      <ahyp:hlinkClr xmlns:ahyp="http://schemas.microsoft.com/office/drawing/2018/hyperlinkcolor" val="tx"/>
                    </a:ext>
                  </a:extLst>
                </a:hlinkClick>
              </a:rPr>
              <a:t>https://mydirectives.com/</a:t>
            </a:r>
            <a:endParaRPr lang="en-US" sz="2100" dirty="0"/>
          </a:p>
          <a:p>
            <a:pPr>
              <a:lnSpc>
                <a:spcPct val="140000"/>
              </a:lnSpc>
            </a:pPr>
            <a:r>
              <a:rPr lang="en-US" sz="2100" u="sng" dirty="0">
                <a:hlinkClick r:id="rId11">
                  <a:extLst>
                    <a:ext uri="{A12FA001-AC4F-418D-AE19-62706E023703}">
                      <ahyp:hlinkClr xmlns:ahyp="http://schemas.microsoft.com/office/drawing/2018/hyperlinkcolor" val="tx"/>
                    </a:ext>
                  </a:extLst>
                </a:hlinkClick>
              </a:rPr>
              <a:t>https://codaalliance.org/</a:t>
            </a:r>
            <a:endParaRPr lang="en-US" sz="2100" dirty="0"/>
          </a:p>
          <a:p>
            <a:pPr>
              <a:lnSpc>
                <a:spcPct val="140000"/>
              </a:lnSpc>
            </a:pPr>
            <a:r>
              <a:rPr lang="en-US" sz="2100" u="sng" dirty="0">
                <a:hlinkClick r:id="rId12">
                  <a:extLst>
                    <a:ext uri="{A12FA001-AC4F-418D-AE19-62706E023703}">
                      <ahyp:hlinkClr xmlns:ahyp="http://schemas.microsoft.com/office/drawing/2018/hyperlinkcolor" val="tx"/>
                    </a:ext>
                  </a:extLst>
                </a:hlinkClick>
              </a:rPr>
              <a:t>https://www.caringinfo.org/</a:t>
            </a:r>
            <a:endParaRPr lang="en-US" sz="2100" dirty="0"/>
          </a:p>
          <a:p>
            <a:pPr>
              <a:lnSpc>
                <a:spcPct val="140000"/>
              </a:lnSpc>
            </a:pPr>
            <a:r>
              <a:rPr lang="en-US" sz="2100" u="sng" dirty="0">
                <a:hlinkClick r:id="rId13">
                  <a:extLst>
                    <a:ext uri="{A12FA001-AC4F-418D-AE19-62706E023703}">
                      <ahyp:hlinkClr xmlns:ahyp="http://schemas.microsoft.com/office/drawing/2018/hyperlinkcolor" val="tx"/>
                    </a:ext>
                  </a:extLst>
                </a:hlinkClick>
              </a:rPr>
              <a:t>https://www.nia.nih.gov/health/advance-care-planning-advance-directives-health-care</a:t>
            </a:r>
            <a:endParaRPr lang="en-US" sz="2100" u="sng" dirty="0"/>
          </a:p>
          <a:p>
            <a:pPr>
              <a:lnSpc>
                <a:spcPct val="140000"/>
              </a:lnSpc>
            </a:pP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https://www.nj.gov/health/advancedirective/maid/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40000"/>
              </a:lnSpc>
            </a:pP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https://deathwithdignity.org/</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40000"/>
              </a:lnSpc>
            </a:pP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https://www.apa.org/monitor/2025/07-08/compassion-medical-aid-dying</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40000"/>
              </a:lnSpc>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https://</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www.AADM.org</a:t>
            </a:r>
            <a:endParaRPr lang="en-US" sz="2100" dirty="0"/>
          </a:p>
        </p:txBody>
      </p:sp>
    </p:spTree>
    <p:extLst>
      <p:ext uri="{BB962C8B-B14F-4D97-AF65-F5344CB8AC3E}">
        <p14:creationId xmlns:p14="http://schemas.microsoft.com/office/powerpoint/2010/main" val="14534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38194C-ECA0-0A43-AF88-4BD37AB72950}"/>
              </a:ext>
            </a:extLst>
          </p:cNvPr>
          <p:cNvSpPr>
            <a:spLocks noGrp="1"/>
          </p:cNvSpPr>
          <p:nvPr>
            <p:ph type="ctrTitle"/>
          </p:nvPr>
        </p:nvSpPr>
        <p:spPr>
          <a:xfrm>
            <a:off x="239697" y="1712501"/>
            <a:ext cx="8664606" cy="1410341"/>
          </a:xfrm>
        </p:spPr>
        <p:txBody>
          <a:bodyPr>
            <a:normAutofit/>
          </a:bodyPr>
          <a:lstStyle/>
          <a:p>
            <a:r>
              <a:rPr lang="en-US" sz="3750" i="1" dirty="0"/>
              <a:t>Practitioner Orders for Life-Sustaining Treatment (POLST)</a:t>
            </a:r>
          </a:p>
        </p:txBody>
      </p:sp>
      <p:sp>
        <p:nvSpPr>
          <p:cNvPr id="8" name="Subtitle 7">
            <a:extLst>
              <a:ext uri="{FF2B5EF4-FFF2-40B4-BE49-F238E27FC236}">
                <a16:creationId xmlns:a16="http://schemas.microsoft.com/office/drawing/2014/main" id="{554DFDA3-B5D8-C848-B1AE-4FB60AAB9F98}"/>
              </a:ext>
            </a:extLst>
          </p:cNvPr>
          <p:cNvSpPr>
            <a:spLocks noGrp="1"/>
          </p:cNvSpPr>
          <p:nvPr>
            <p:ph type="subTitle" idx="1"/>
          </p:nvPr>
        </p:nvSpPr>
        <p:spPr>
          <a:xfrm>
            <a:off x="571500" y="3424497"/>
            <a:ext cx="8094518" cy="1241822"/>
          </a:xfrm>
        </p:spPr>
        <p:txBody>
          <a:bodyPr vert="horz" lIns="91440" tIns="45720" rIns="91440" bIns="45720" rtlCol="0" anchor="t">
            <a:noAutofit/>
          </a:bodyPr>
          <a:lstStyle/>
          <a:p>
            <a:r>
              <a:rPr lang="en-US" dirty="0">
                <a:solidFill>
                  <a:schemeClr val="tx1"/>
                </a:solidFill>
                <a:latin typeface="Avenir"/>
              </a:rPr>
              <a:t>Arlene Cruz, APN, AGNP-PC, OCN</a:t>
            </a:r>
            <a:endParaRPr lang="en-US" dirty="0">
              <a:solidFill>
                <a:schemeClr val="tx1"/>
              </a:solidFill>
            </a:endParaRPr>
          </a:p>
          <a:p>
            <a:r>
              <a:rPr lang="en-US" dirty="0">
                <a:solidFill>
                  <a:srgbClr val="C00000"/>
                </a:solidFill>
                <a:latin typeface="Avenir"/>
              </a:rPr>
              <a:t>Jack &amp; Sheryl Morris Cancer Center, Rutgers Cancer Institute </a:t>
            </a:r>
            <a:endParaRPr lang="en-US" dirty="0"/>
          </a:p>
        </p:txBody>
      </p:sp>
    </p:spTree>
    <p:extLst>
      <p:ext uri="{BB962C8B-B14F-4D97-AF65-F5344CB8AC3E}">
        <p14:creationId xmlns:p14="http://schemas.microsoft.com/office/powerpoint/2010/main" val="2963395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F3B8-308D-9B42-ADA9-B701DF79EAA6}"/>
              </a:ext>
            </a:extLst>
          </p:cNvPr>
          <p:cNvSpPr>
            <a:spLocks noGrp="1"/>
          </p:cNvSpPr>
          <p:nvPr>
            <p:ph type="title"/>
          </p:nvPr>
        </p:nvSpPr>
        <p:spPr>
          <a:xfrm>
            <a:off x="115409" y="568171"/>
            <a:ext cx="8895425" cy="1154097"/>
          </a:xfrm>
        </p:spPr>
        <p:txBody>
          <a:bodyPr>
            <a:normAutofit/>
          </a:bodyPr>
          <a:lstStyle/>
          <a:p>
            <a:pPr algn="ctr"/>
            <a:r>
              <a:rPr lang="en-US" sz="3600" b="1" dirty="0">
                <a:solidFill>
                  <a:srgbClr val="C00000"/>
                </a:solidFill>
                <a:latin typeface="Avenir"/>
              </a:rPr>
              <a:t>What Does “POLST” Mean?</a:t>
            </a:r>
            <a:endParaRPr lang="en-US" sz="3600" dirty="0"/>
          </a:p>
        </p:txBody>
      </p:sp>
      <p:pic>
        <p:nvPicPr>
          <p:cNvPr id="5" name="Picture 4" descr="A logo with a tree and text&#10;&#10;AI-generated content may be incorrect.">
            <a:extLst>
              <a:ext uri="{FF2B5EF4-FFF2-40B4-BE49-F238E27FC236}">
                <a16:creationId xmlns:a16="http://schemas.microsoft.com/office/drawing/2014/main" id="{AE6A0121-8735-24E0-29E2-FCD26F789F6B}"/>
              </a:ext>
            </a:extLst>
          </p:cNvPr>
          <p:cNvPicPr>
            <a:picLocks noChangeAspect="1"/>
          </p:cNvPicPr>
          <p:nvPr/>
        </p:nvPicPr>
        <p:blipFill>
          <a:blip r:embed="rId3"/>
          <a:stretch>
            <a:fillRect/>
          </a:stretch>
        </p:blipFill>
        <p:spPr>
          <a:xfrm>
            <a:off x="1291701" y="2044483"/>
            <a:ext cx="6560598" cy="3185228"/>
          </a:xfrm>
          <a:prstGeom prst="rect">
            <a:avLst/>
          </a:prstGeom>
        </p:spPr>
      </p:pic>
    </p:spTree>
    <p:extLst>
      <p:ext uri="{BB962C8B-B14F-4D97-AF65-F5344CB8AC3E}">
        <p14:creationId xmlns:p14="http://schemas.microsoft.com/office/powerpoint/2010/main" val="2537016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D70F-E3CE-C4CF-869C-BDB0C9355CAD}"/>
              </a:ext>
            </a:extLst>
          </p:cNvPr>
          <p:cNvSpPr>
            <a:spLocks noGrp="1"/>
          </p:cNvSpPr>
          <p:nvPr>
            <p:ph type="title"/>
          </p:nvPr>
        </p:nvSpPr>
        <p:spPr>
          <a:xfrm>
            <a:off x="628650" y="365126"/>
            <a:ext cx="7886700" cy="735705"/>
          </a:xfrm>
        </p:spPr>
        <p:txBody>
          <a:bodyPr>
            <a:normAutofit/>
          </a:bodyPr>
          <a:lstStyle/>
          <a:p>
            <a:r>
              <a:rPr lang="en-US" sz="3600" b="1" dirty="0">
                <a:solidFill>
                  <a:srgbClr val="C00000"/>
                </a:solidFill>
                <a:latin typeface="Avenir"/>
              </a:rPr>
              <a:t>POLST</a:t>
            </a:r>
          </a:p>
        </p:txBody>
      </p:sp>
      <p:sp>
        <p:nvSpPr>
          <p:cNvPr id="3" name="Content Placeholder 2">
            <a:extLst>
              <a:ext uri="{FF2B5EF4-FFF2-40B4-BE49-F238E27FC236}">
                <a16:creationId xmlns:a16="http://schemas.microsoft.com/office/drawing/2014/main" id="{A211DE71-108E-F58B-6A3C-8EBD994C1735}"/>
              </a:ext>
            </a:extLst>
          </p:cNvPr>
          <p:cNvSpPr>
            <a:spLocks noGrp="1"/>
          </p:cNvSpPr>
          <p:nvPr>
            <p:ph idx="1"/>
          </p:nvPr>
        </p:nvSpPr>
        <p:spPr>
          <a:xfrm>
            <a:off x="213064" y="1137474"/>
            <a:ext cx="8717872" cy="2212034"/>
          </a:xfrm>
        </p:spPr>
        <p:txBody>
          <a:bodyPr vert="horz" lIns="91440" tIns="45720" rIns="91440" bIns="45720" rtlCol="0" anchor="t">
            <a:normAutofit/>
          </a:bodyPr>
          <a:lstStyle/>
          <a:p>
            <a:pPr>
              <a:lnSpc>
                <a:spcPct val="114000"/>
              </a:lnSpc>
              <a:spcBef>
                <a:spcPts val="1200"/>
              </a:spcBef>
            </a:pPr>
            <a:r>
              <a:rPr lang="en-US" sz="2400" dirty="0">
                <a:latin typeface="Avenir"/>
              </a:rPr>
              <a:t>Healthcare planning tool that allow individuals to take charge of their health, by working with their medical providers to discuss their personal goals and medical preferences when facing advanced illness.</a:t>
            </a:r>
          </a:p>
          <a:p>
            <a:endParaRPr lang="en-US" dirty="0"/>
          </a:p>
        </p:txBody>
      </p:sp>
      <p:pic>
        <p:nvPicPr>
          <p:cNvPr id="6" name="Picture 5">
            <a:extLst>
              <a:ext uri="{FF2B5EF4-FFF2-40B4-BE49-F238E27FC236}">
                <a16:creationId xmlns:a16="http://schemas.microsoft.com/office/drawing/2014/main" id="{6005DEDD-2875-40CF-AE56-D1470317F0DC}"/>
              </a:ext>
            </a:extLst>
          </p:cNvPr>
          <p:cNvPicPr>
            <a:picLocks noChangeAspect="1"/>
          </p:cNvPicPr>
          <p:nvPr/>
        </p:nvPicPr>
        <p:blipFill>
          <a:blip r:embed="rId2"/>
          <a:stretch>
            <a:fillRect/>
          </a:stretch>
        </p:blipFill>
        <p:spPr>
          <a:xfrm>
            <a:off x="2520097" y="2831977"/>
            <a:ext cx="3809682" cy="3059290"/>
          </a:xfrm>
          <a:prstGeom prst="rect">
            <a:avLst/>
          </a:prstGeom>
        </p:spPr>
      </p:pic>
    </p:spTree>
    <p:extLst>
      <p:ext uri="{BB962C8B-B14F-4D97-AF65-F5344CB8AC3E}">
        <p14:creationId xmlns:p14="http://schemas.microsoft.com/office/powerpoint/2010/main" val="195491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355107" y="621227"/>
            <a:ext cx="8311717" cy="428992"/>
          </a:xfrm>
        </p:spPr>
        <p:txBody>
          <a:bodyPr>
            <a:noAutofit/>
          </a:bodyPr>
          <a:lstStyle/>
          <a:p>
            <a:pPr algn="l"/>
            <a:r>
              <a:rPr lang="en-US" sz="3600" dirty="0"/>
              <a:t>What is Advance Care Planning (ACP)?</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355107" y="1571348"/>
            <a:ext cx="8149701" cy="4474345"/>
          </a:xfrm>
        </p:spPr>
        <p:txBody>
          <a:bodyPr>
            <a:normAutofit fontScale="62500" lnSpcReduction="20000"/>
          </a:bodyPr>
          <a:lstStyle/>
          <a:p>
            <a:pPr>
              <a:lnSpc>
                <a:spcPct val="130000"/>
              </a:lnSpc>
            </a:pPr>
            <a:r>
              <a:rPr lang="en-US" sz="2900" dirty="0"/>
              <a:t>Anything you do that helps you, your family, friends and medical team know about the care you want to receive, including but not limited to:</a:t>
            </a:r>
          </a:p>
          <a:p>
            <a:endParaRPr lang="en-US" sz="2900" dirty="0"/>
          </a:p>
          <a:p>
            <a:pPr lvl="1">
              <a:lnSpc>
                <a:spcPct val="140000"/>
              </a:lnSpc>
              <a:buFont typeface="Arial" panose="020B0604020202020204" pitchFamily="34" charset="0"/>
              <a:buChar char="•"/>
            </a:pPr>
            <a:r>
              <a:rPr lang="en-US" sz="2900" dirty="0"/>
              <a:t>Getting information on the types of treatments available; your care options</a:t>
            </a:r>
          </a:p>
          <a:p>
            <a:pPr lvl="1">
              <a:lnSpc>
                <a:spcPct val="140000"/>
              </a:lnSpc>
              <a:buFont typeface="Arial" panose="020B0604020202020204" pitchFamily="34" charset="0"/>
              <a:buChar char="•"/>
            </a:pPr>
            <a:r>
              <a:rPr lang="en-US" sz="2900" dirty="0"/>
              <a:t>Deciding what types of treatment you would or would not want to receive</a:t>
            </a:r>
          </a:p>
          <a:p>
            <a:pPr lvl="1">
              <a:lnSpc>
                <a:spcPct val="140000"/>
              </a:lnSpc>
              <a:buFont typeface="Arial" panose="020B0604020202020204" pitchFamily="34" charset="0"/>
              <a:buChar char="•"/>
            </a:pPr>
            <a:r>
              <a:rPr lang="en-US" sz="2900" dirty="0"/>
              <a:t>Sharing your personal values with your loved ones; especially what quality of life means to you.</a:t>
            </a:r>
          </a:p>
          <a:p>
            <a:pPr lvl="1">
              <a:lnSpc>
                <a:spcPct val="140000"/>
              </a:lnSpc>
              <a:buFont typeface="Arial" panose="020B0604020202020204" pitchFamily="34" charset="0"/>
              <a:buChar char="•"/>
            </a:pPr>
            <a:r>
              <a:rPr lang="en-US" sz="2900" dirty="0"/>
              <a:t>Completing advance directives to put into writing what treatment options you would and/or would not want, should you be unable to speak for yourself</a:t>
            </a:r>
          </a:p>
          <a:p>
            <a:pPr lvl="1">
              <a:buFont typeface="Arial" panose="020B0604020202020204" pitchFamily="34" charset="0"/>
              <a:buChar char="•"/>
            </a:pPr>
            <a:endParaRPr lang="en-US" dirty="0"/>
          </a:p>
          <a:p>
            <a:pPr marL="342900" lvl="1" indent="0">
              <a:buNone/>
            </a:pPr>
            <a:endParaRPr lang="en-US" sz="1200" i="1" dirty="0"/>
          </a:p>
          <a:p>
            <a:pPr marL="342900" lvl="1" indent="0">
              <a:buNone/>
            </a:pPr>
            <a:r>
              <a:rPr lang="en-US" sz="1200" i="1" dirty="0"/>
              <a:t>Source: www.nhpco.org</a:t>
            </a:r>
          </a:p>
          <a:p>
            <a:endParaRPr lang="en-US" dirty="0"/>
          </a:p>
        </p:txBody>
      </p:sp>
    </p:spTree>
    <p:extLst>
      <p:ext uri="{BB962C8B-B14F-4D97-AF65-F5344CB8AC3E}">
        <p14:creationId xmlns:p14="http://schemas.microsoft.com/office/powerpoint/2010/main" val="2169288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42BB-01D9-A076-F36C-D7B89387C42F}"/>
              </a:ext>
            </a:extLst>
          </p:cNvPr>
          <p:cNvSpPr>
            <a:spLocks noGrp="1"/>
          </p:cNvSpPr>
          <p:nvPr>
            <p:ph type="title"/>
          </p:nvPr>
        </p:nvSpPr>
        <p:spPr>
          <a:xfrm>
            <a:off x="200790" y="365126"/>
            <a:ext cx="8742420" cy="1325563"/>
          </a:xfrm>
        </p:spPr>
        <p:txBody>
          <a:bodyPr>
            <a:normAutofit/>
          </a:bodyPr>
          <a:lstStyle/>
          <a:p>
            <a:r>
              <a:rPr lang="en-US" sz="3200" dirty="0">
                <a:latin typeface="Avenir"/>
              </a:rPr>
              <a:t>Differences Between Advance Directive And POLST</a:t>
            </a:r>
          </a:p>
        </p:txBody>
      </p:sp>
      <p:sp>
        <p:nvSpPr>
          <p:cNvPr id="3" name="Content Placeholder 2">
            <a:extLst>
              <a:ext uri="{FF2B5EF4-FFF2-40B4-BE49-F238E27FC236}">
                <a16:creationId xmlns:a16="http://schemas.microsoft.com/office/drawing/2014/main" id="{2C1401CA-8A4D-C4CA-10D5-B491EC14E8F3}"/>
              </a:ext>
            </a:extLst>
          </p:cNvPr>
          <p:cNvSpPr>
            <a:spLocks noGrp="1"/>
          </p:cNvSpPr>
          <p:nvPr>
            <p:ph idx="1"/>
          </p:nvPr>
        </p:nvSpPr>
        <p:spPr>
          <a:xfrm>
            <a:off x="457506" y="1434439"/>
            <a:ext cx="8351234" cy="4087472"/>
          </a:xfrm>
        </p:spPr>
        <p:txBody>
          <a:bodyPr vert="horz" lIns="91440" tIns="45720" rIns="91440" bIns="45720" rtlCol="0" anchor="t">
            <a:normAutofit/>
          </a:bodyPr>
          <a:lstStyle/>
          <a:p>
            <a:pPr>
              <a:lnSpc>
                <a:spcPct val="125000"/>
              </a:lnSpc>
              <a:spcBef>
                <a:spcPts val="0"/>
              </a:spcBef>
            </a:pPr>
            <a:r>
              <a:rPr lang="en-US" sz="2400" dirty="0">
                <a:latin typeface="Avenir"/>
              </a:rPr>
              <a:t>Advance Directives (AD) are statements of patient intention</a:t>
            </a:r>
            <a:br>
              <a:rPr lang="en-US" sz="2400" dirty="0">
                <a:latin typeface="Avenir"/>
              </a:rPr>
            </a:br>
            <a:r>
              <a:rPr lang="en-US" sz="2400" dirty="0">
                <a:latin typeface="Avenir"/>
              </a:rPr>
              <a:t>and POLST is a medical order. </a:t>
            </a:r>
          </a:p>
          <a:p>
            <a:pPr>
              <a:lnSpc>
                <a:spcPct val="125000"/>
              </a:lnSpc>
              <a:spcBef>
                <a:spcPts val="0"/>
              </a:spcBef>
            </a:pPr>
            <a:r>
              <a:rPr lang="en-US" sz="2400" dirty="0">
                <a:latin typeface="Avenir"/>
              </a:rPr>
              <a:t>AD are initiated/activated after a patient has been determined to have lost decision-making (DM) capacity.</a:t>
            </a:r>
          </a:p>
          <a:p>
            <a:pPr>
              <a:lnSpc>
                <a:spcPct val="125000"/>
              </a:lnSpc>
              <a:spcBef>
                <a:spcPts val="0"/>
              </a:spcBef>
            </a:pPr>
            <a:r>
              <a:rPr lang="en-US" sz="2400" dirty="0">
                <a:latin typeface="Avenir"/>
              </a:rPr>
              <a:t>Statements of AD are interpreted by healthcare providers into medical orders to become active.</a:t>
            </a:r>
          </a:p>
          <a:p>
            <a:pPr>
              <a:lnSpc>
                <a:spcPct val="125000"/>
              </a:lnSpc>
              <a:spcBef>
                <a:spcPts val="0"/>
              </a:spcBef>
            </a:pPr>
            <a:r>
              <a:rPr lang="en-US" sz="2400" dirty="0">
                <a:latin typeface="Avenir"/>
              </a:rPr>
              <a:t>AD are appropriate for anyone over 18.</a:t>
            </a:r>
          </a:p>
          <a:p>
            <a:endParaRPr lang="en-US" dirty="0"/>
          </a:p>
        </p:txBody>
      </p:sp>
    </p:spTree>
    <p:extLst>
      <p:ext uri="{BB962C8B-B14F-4D97-AF65-F5344CB8AC3E}">
        <p14:creationId xmlns:p14="http://schemas.microsoft.com/office/powerpoint/2010/main" val="2374233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B610FBA-28F9-930B-CC70-F763E1A2F85D}"/>
              </a:ext>
            </a:extLst>
          </p:cNvPr>
          <p:cNvPicPr>
            <a:picLocks noGrp="1" noChangeAspect="1"/>
          </p:cNvPicPr>
          <p:nvPr>
            <p:ph idx="1"/>
          </p:nvPr>
        </p:nvPicPr>
        <p:blipFill>
          <a:blip r:embed="rId3"/>
          <a:stretch>
            <a:fillRect/>
          </a:stretch>
        </p:blipFill>
        <p:spPr>
          <a:xfrm>
            <a:off x="5876681" y="1686758"/>
            <a:ext cx="3186018" cy="2731608"/>
          </a:xfrm>
          <a:prstGeom prst="rect">
            <a:avLst/>
          </a:prstGeom>
        </p:spPr>
      </p:pic>
      <p:sp>
        <p:nvSpPr>
          <p:cNvPr id="2" name="Title 1">
            <a:extLst>
              <a:ext uri="{FF2B5EF4-FFF2-40B4-BE49-F238E27FC236}">
                <a16:creationId xmlns:a16="http://schemas.microsoft.com/office/drawing/2014/main" id="{C737DDC8-CECC-7F4B-237D-8CDD00AB843E}"/>
              </a:ext>
            </a:extLst>
          </p:cNvPr>
          <p:cNvSpPr>
            <a:spLocks noGrp="1"/>
          </p:cNvSpPr>
          <p:nvPr>
            <p:ph type="title"/>
          </p:nvPr>
        </p:nvSpPr>
        <p:spPr>
          <a:xfrm>
            <a:off x="335259" y="296741"/>
            <a:ext cx="7825578" cy="738783"/>
          </a:xfrm>
        </p:spPr>
        <p:txBody>
          <a:bodyPr>
            <a:normAutofit/>
          </a:bodyPr>
          <a:lstStyle/>
          <a:p>
            <a:r>
              <a:rPr lang="en-US" sz="3000" dirty="0">
                <a:latin typeface="Avenir"/>
              </a:rPr>
              <a:t>Differences</a:t>
            </a:r>
            <a:endParaRPr lang="en-US" sz="3000" b="1" dirty="0">
              <a:solidFill>
                <a:srgbClr val="C00000"/>
              </a:solidFill>
              <a:latin typeface="Avenir"/>
            </a:endParaRPr>
          </a:p>
        </p:txBody>
      </p:sp>
      <p:sp>
        <p:nvSpPr>
          <p:cNvPr id="6" name="TextBox 5">
            <a:extLst>
              <a:ext uri="{FF2B5EF4-FFF2-40B4-BE49-F238E27FC236}">
                <a16:creationId xmlns:a16="http://schemas.microsoft.com/office/drawing/2014/main" id="{A4BC7938-CA34-B30E-9B89-6FB486BFE03C}"/>
              </a:ext>
            </a:extLst>
          </p:cNvPr>
          <p:cNvSpPr txBox="1"/>
          <p:nvPr/>
        </p:nvSpPr>
        <p:spPr>
          <a:xfrm>
            <a:off x="429701" y="861835"/>
            <a:ext cx="6187630" cy="5136471"/>
          </a:xfrm>
          <a:prstGeom prst="rect">
            <a:avLst/>
          </a:prstGeom>
          <a:noFill/>
        </p:spPr>
        <p:txBody>
          <a:bodyPr wrap="square" lIns="91440" tIns="45720" rIns="91440" bIns="45720" anchor="t">
            <a:spAutoFit/>
          </a:bodyPr>
          <a:lstStyle/>
          <a:p>
            <a:pPr marL="213995" indent="-213995">
              <a:lnSpc>
                <a:spcPct val="125000"/>
              </a:lnSpc>
              <a:buFont typeface="Arial" panose="020B0604020202020204" pitchFamily="34" charset="0"/>
              <a:buChar char="•"/>
            </a:pPr>
            <a:r>
              <a:rPr lang="en-US" sz="2400" dirty="0">
                <a:latin typeface="Avenir"/>
              </a:rPr>
              <a:t>POLST is appropriate for anyone with an advanced illness.</a:t>
            </a:r>
          </a:p>
          <a:p>
            <a:pPr marL="213995" indent="-213995">
              <a:lnSpc>
                <a:spcPct val="125000"/>
              </a:lnSpc>
              <a:buFont typeface="Arial" panose="020B0604020202020204" pitchFamily="34" charset="0"/>
              <a:buChar char="•"/>
            </a:pPr>
            <a:r>
              <a:rPr lang="en-US" sz="2400" dirty="0">
                <a:latin typeface="Avenir"/>
              </a:rPr>
              <a:t>POLST as a set of medical orders are immediately actionable-no interpretation needed.</a:t>
            </a:r>
          </a:p>
          <a:p>
            <a:pPr marL="213995" indent="-213995">
              <a:lnSpc>
                <a:spcPct val="125000"/>
              </a:lnSpc>
              <a:buFont typeface="Arial" panose="020B0604020202020204" pitchFamily="34" charset="0"/>
              <a:buChar char="•"/>
            </a:pPr>
            <a:r>
              <a:rPr lang="en-US" sz="2400" dirty="0">
                <a:latin typeface="Avenir"/>
              </a:rPr>
              <a:t>POLST complements an AD and does not totally replace it.</a:t>
            </a:r>
          </a:p>
          <a:p>
            <a:pPr marL="213995" indent="-213995">
              <a:lnSpc>
                <a:spcPct val="125000"/>
              </a:lnSpc>
              <a:buFont typeface="Arial" panose="020B0604020202020204" pitchFamily="34" charset="0"/>
              <a:buChar char="•"/>
            </a:pPr>
            <a:r>
              <a:rPr lang="en-US" sz="2400" dirty="0">
                <a:latin typeface="Avenir"/>
              </a:rPr>
              <a:t>Can be generated by a Physician, Advanced Practice Nurse (APN), or Physician Assistant (PA) with the patient or surrogate (if patient does not have decision making capacity).</a:t>
            </a:r>
          </a:p>
        </p:txBody>
      </p:sp>
    </p:spTree>
    <p:extLst>
      <p:ext uri="{BB962C8B-B14F-4D97-AF65-F5344CB8AC3E}">
        <p14:creationId xmlns:p14="http://schemas.microsoft.com/office/powerpoint/2010/main" val="192470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1B33-7C40-8129-7277-0C4046701E92}"/>
              </a:ext>
            </a:extLst>
          </p:cNvPr>
          <p:cNvSpPr>
            <a:spLocks noGrp="1"/>
          </p:cNvSpPr>
          <p:nvPr>
            <p:ph type="title"/>
          </p:nvPr>
        </p:nvSpPr>
        <p:spPr>
          <a:xfrm>
            <a:off x="371933" y="365126"/>
            <a:ext cx="7886700" cy="812130"/>
          </a:xfrm>
        </p:spPr>
        <p:txBody>
          <a:bodyPr>
            <a:normAutofit/>
          </a:bodyPr>
          <a:lstStyle/>
          <a:p>
            <a:r>
              <a:rPr lang="en-US" sz="3000">
                <a:latin typeface="Avenir"/>
              </a:rPr>
              <a:t>Why Was POLST Developed?</a:t>
            </a:r>
            <a:endParaRPr lang="en-US" sz="3000" b="1">
              <a:solidFill>
                <a:srgbClr val="C00000"/>
              </a:solidFill>
              <a:latin typeface="Avenir"/>
            </a:endParaRPr>
          </a:p>
        </p:txBody>
      </p:sp>
      <p:sp>
        <p:nvSpPr>
          <p:cNvPr id="3" name="Content Placeholder 2">
            <a:extLst>
              <a:ext uri="{FF2B5EF4-FFF2-40B4-BE49-F238E27FC236}">
                <a16:creationId xmlns:a16="http://schemas.microsoft.com/office/drawing/2014/main" id="{F8B79807-5027-08CB-22F5-EC9A35DE704D}"/>
              </a:ext>
            </a:extLst>
          </p:cNvPr>
          <p:cNvSpPr>
            <a:spLocks noGrp="1"/>
          </p:cNvSpPr>
          <p:nvPr>
            <p:ph idx="1"/>
          </p:nvPr>
        </p:nvSpPr>
        <p:spPr>
          <a:xfrm>
            <a:off x="628650" y="1177722"/>
            <a:ext cx="7886700" cy="4999241"/>
          </a:xfrm>
        </p:spPr>
        <p:txBody>
          <a:bodyPr vert="horz" lIns="91440" tIns="45720" rIns="91440" bIns="45720" rtlCol="0" anchor="t">
            <a:normAutofit/>
          </a:bodyPr>
          <a:lstStyle/>
          <a:p>
            <a:pPr>
              <a:lnSpc>
                <a:spcPct val="125000"/>
              </a:lnSpc>
            </a:pPr>
            <a:r>
              <a:rPr lang="en-US" sz="2400">
                <a:latin typeface="Avenir"/>
              </a:rPr>
              <a:t>The goal was to provide a clear framework of care for healthcare professionals so they could provide the treatment patients DID want and avoid those treatments that patients DID NOT want.</a:t>
            </a:r>
          </a:p>
          <a:p>
            <a:endParaRPr lang="en-US"/>
          </a:p>
        </p:txBody>
      </p:sp>
      <p:pic>
        <p:nvPicPr>
          <p:cNvPr id="6" name="Picture 5">
            <a:extLst>
              <a:ext uri="{FF2B5EF4-FFF2-40B4-BE49-F238E27FC236}">
                <a16:creationId xmlns:a16="http://schemas.microsoft.com/office/drawing/2014/main" id="{924EE51A-FD86-4E5A-B666-53DDD27F6BA9}"/>
              </a:ext>
            </a:extLst>
          </p:cNvPr>
          <p:cNvPicPr>
            <a:picLocks noChangeAspect="1"/>
          </p:cNvPicPr>
          <p:nvPr/>
        </p:nvPicPr>
        <p:blipFill>
          <a:blip r:embed="rId3"/>
          <a:stretch>
            <a:fillRect/>
          </a:stretch>
        </p:blipFill>
        <p:spPr>
          <a:xfrm>
            <a:off x="2953675" y="3253666"/>
            <a:ext cx="3236650" cy="2799702"/>
          </a:xfrm>
          <a:prstGeom prst="rect">
            <a:avLst/>
          </a:prstGeom>
        </p:spPr>
      </p:pic>
    </p:spTree>
    <p:extLst>
      <p:ext uri="{BB962C8B-B14F-4D97-AF65-F5344CB8AC3E}">
        <p14:creationId xmlns:p14="http://schemas.microsoft.com/office/powerpoint/2010/main" val="1705589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2B9A-B7E8-32F3-5819-1CC202A5947F}"/>
              </a:ext>
            </a:extLst>
          </p:cNvPr>
          <p:cNvSpPr>
            <a:spLocks noGrp="1"/>
          </p:cNvSpPr>
          <p:nvPr>
            <p:ph type="title"/>
          </p:nvPr>
        </p:nvSpPr>
        <p:spPr>
          <a:xfrm>
            <a:off x="323035" y="132858"/>
            <a:ext cx="7886700" cy="603989"/>
          </a:xfrm>
        </p:spPr>
        <p:txBody>
          <a:bodyPr vert="horz" lIns="91440" tIns="45720" rIns="91440" bIns="45720" rtlCol="0" anchor="ctr">
            <a:normAutofit/>
          </a:bodyPr>
          <a:lstStyle/>
          <a:p>
            <a:r>
              <a:rPr lang="en-US" sz="2800" dirty="0"/>
              <a:t>POLST Form</a:t>
            </a:r>
          </a:p>
        </p:txBody>
      </p:sp>
      <p:pic>
        <p:nvPicPr>
          <p:cNvPr id="3" name="Picture 2" descr="A green medical form with text&#10;&#10;AI-generated content may be incorrect.">
            <a:extLst>
              <a:ext uri="{FF2B5EF4-FFF2-40B4-BE49-F238E27FC236}">
                <a16:creationId xmlns:a16="http://schemas.microsoft.com/office/drawing/2014/main" id="{7B2FCC06-908B-A588-E4CD-136F5CFF46A7}"/>
              </a:ext>
            </a:extLst>
          </p:cNvPr>
          <p:cNvPicPr>
            <a:picLocks noChangeAspect="1"/>
          </p:cNvPicPr>
          <p:nvPr/>
        </p:nvPicPr>
        <p:blipFill>
          <a:blip r:embed="rId3"/>
          <a:stretch>
            <a:fillRect/>
          </a:stretch>
        </p:blipFill>
        <p:spPr>
          <a:xfrm>
            <a:off x="107031" y="594804"/>
            <a:ext cx="4315182" cy="5398790"/>
          </a:xfrm>
          <a:prstGeom prst="rect">
            <a:avLst/>
          </a:prstGeom>
          <a:noFill/>
        </p:spPr>
      </p:pic>
      <p:pic>
        <p:nvPicPr>
          <p:cNvPr id="6" name="Picture 5" descr="A green and white text on a green background&#10;&#10;AI-generated content may be incorrect.">
            <a:extLst>
              <a:ext uri="{FF2B5EF4-FFF2-40B4-BE49-F238E27FC236}">
                <a16:creationId xmlns:a16="http://schemas.microsoft.com/office/drawing/2014/main" id="{7439CD13-43E0-362B-3576-B8F318DFDFE6}"/>
              </a:ext>
            </a:extLst>
          </p:cNvPr>
          <p:cNvPicPr>
            <a:picLocks noChangeAspect="1"/>
          </p:cNvPicPr>
          <p:nvPr/>
        </p:nvPicPr>
        <p:blipFill>
          <a:blip r:embed="rId4"/>
          <a:stretch>
            <a:fillRect/>
          </a:stretch>
        </p:blipFill>
        <p:spPr>
          <a:xfrm>
            <a:off x="4516037" y="591265"/>
            <a:ext cx="4327669" cy="5398789"/>
          </a:xfrm>
          <a:prstGeom prst="rect">
            <a:avLst/>
          </a:prstGeom>
        </p:spPr>
      </p:pic>
    </p:spTree>
    <p:extLst>
      <p:ext uri="{BB962C8B-B14F-4D97-AF65-F5344CB8AC3E}">
        <p14:creationId xmlns:p14="http://schemas.microsoft.com/office/powerpoint/2010/main" val="3088029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BF1E4-1DFC-56DF-5B77-2BF358637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9C9B8-C555-D410-1746-9BDB7611427E}"/>
              </a:ext>
            </a:extLst>
          </p:cNvPr>
          <p:cNvSpPr>
            <a:spLocks noGrp="1"/>
          </p:cNvSpPr>
          <p:nvPr>
            <p:ph type="title"/>
          </p:nvPr>
        </p:nvSpPr>
        <p:spPr>
          <a:xfrm>
            <a:off x="323035" y="132858"/>
            <a:ext cx="7886700" cy="848804"/>
          </a:xfrm>
        </p:spPr>
        <p:txBody>
          <a:bodyPr vert="horz" lIns="91440" tIns="45720" rIns="91440" bIns="45720" rtlCol="0" anchor="ctr">
            <a:normAutofit/>
          </a:bodyPr>
          <a:lstStyle/>
          <a:p>
            <a:r>
              <a:rPr lang="en-US" sz="3200" dirty="0"/>
              <a:t>POLST Form</a:t>
            </a:r>
          </a:p>
        </p:txBody>
      </p:sp>
      <p:pic>
        <p:nvPicPr>
          <p:cNvPr id="4" name="Picture 3" descr="A green and black form&#10;&#10;AI-generated content may be incorrect.">
            <a:extLst>
              <a:ext uri="{FF2B5EF4-FFF2-40B4-BE49-F238E27FC236}">
                <a16:creationId xmlns:a16="http://schemas.microsoft.com/office/drawing/2014/main" id="{E8784F87-9E6B-7053-1804-C90BDD5A40B0}"/>
              </a:ext>
            </a:extLst>
          </p:cNvPr>
          <p:cNvPicPr>
            <a:picLocks noChangeAspect="1"/>
          </p:cNvPicPr>
          <p:nvPr/>
        </p:nvPicPr>
        <p:blipFill>
          <a:blip r:embed="rId3"/>
          <a:stretch>
            <a:fillRect/>
          </a:stretch>
        </p:blipFill>
        <p:spPr>
          <a:xfrm>
            <a:off x="111233" y="1331650"/>
            <a:ext cx="8899601" cy="3749506"/>
          </a:xfrm>
          <a:prstGeom prst="rect">
            <a:avLst/>
          </a:prstGeom>
        </p:spPr>
      </p:pic>
    </p:spTree>
    <p:extLst>
      <p:ext uri="{BB962C8B-B14F-4D97-AF65-F5344CB8AC3E}">
        <p14:creationId xmlns:p14="http://schemas.microsoft.com/office/powerpoint/2010/main" val="4003357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25E6-AA7A-45A7-951A-67E75A005342}"/>
              </a:ext>
            </a:extLst>
          </p:cNvPr>
          <p:cNvSpPr>
            <a:spLocks noGrp="1"/>
          </p:cNvSpPr>
          <p:nvPr>
            <p:ph type="title"/>
          </p:nvPr>
        </p:nvSpPr>
        <p:spPr>
          <a:xfrm>
            <a:off x="363984" y="311860"/>
            <a:ext cx="7886700" cy="620295"/>
          </a:xfrm>
        </p:spPr>
        <p:txBody>
          <a:bodyPr>
            <a:normAutofit/>
          </a:bodyPr>
          <a:lstStyle/>
          <a:p>
            <a:r>
              <a:rPr lang="en-US" sz="3600" dirty="0">
                <a:latin typeface="Avenir"/>
              </a:rPr>
              <a:t>Section A- Goals of Care</a:t>
            </a:r>
            <a:endParaRPr lang="en-US" sz="3600" b="1" dirty="0">
              <a:solidFill>
                <a:srgbClr val="C00000"/>
              </a:solidFill>
              <a:latin typeface="Avenir"/>
            </a:endParaRPr>
          </a:p>
        </p:txBody>
      </p:sp>
      <p:sp>
        <p:nvSpPr>
          <p:cNvPr id="3" name="Content Placeholder 2">
            <a:extLst>
              <a:ext uri="{FF2B5EF4-FFF2-40B4-BE49-F238E27FC236}">
                <a16:creationId xmlns:a16="http://schemas.microsoft.com/office/drawing/2014/main" id="{7E325BA0-017D-F910-011A-6B044CA46891}"/>
              </a:ext>
            </a:extLst>
          </p:cNvPr>
          <p:cNvSpPr>
            <a:spLocks noGrp="1"/>
          </p:cNvSpPr>
          <p:nvPr>
            <p:ph idx="1"/>
          </p:nvPr>
        </p:nvSpPr>
        <p:spPr>
          <a:xfrm>
            <a:off x="363984" y="3651888"/>
            <a:ext cx="8575830" cy="2100842"/>
          </a:xfrm>
        </p:spPr>
        <p:txBody>
          <a:bodyPr vert="horz" lIns="91440" tIns="45720" rIns="91440" bIns="45720" rtlCol="0" anchor="t">
            <a:normAutofit/>
          </a:bodyPr>
          <a:lstStyle/>
          <a:p>
            <a:pPr>
              <a:lnSpc>
                <a:spcPct val="125000"/>
              </a:lnSpc>
              <a:spcBef>
                <a:spcPts val="0"/>
              </a:spcBef>
            </a:pPr>
            <a:r>
              <a:rPr lang="en-US" sz="2400" dirty="0"/>
              <a:t>Not part of the medical order set.</a:t>
            </a:r>
          </a:p>
          <a:p>
            <a:pPr>
              <a:lnSpc>
                <a:spcPct val="125000"/>
              </a:lnSpc>
              <a:spcBef>
                <a:spcPts val="0"/>
              </a:spcBef>
            </a:pPr>
            <a:r>
              <a:rPr lang="en-US" sz="2400" dirty="0">
                <a:latin typeface="Avenir"/>
              </a:rPr>
              <a:t>What is the care plan trying to achieve?</a:t>
            </a:r>
          </a:p>
          <a:p>
            <a:pPr lvl="1">
              <a:lnSpc>
                <a:spcPct val="125000"/>
              </a:lnSpc>
              <a:spcBef>
                <a:spcPts val="0"/>
              </a:spcBef>
              <a:buFont typeface="Courier New" panose="020B0604020202020204" pitchFamily="34" charset="0"/>
              <a:buChar char="o"/>
            </a:pPr>
            <a:r>
              <a:rPr lang="en-US" dirty="0">
                <a:latin typeface="Avenir"/>
              </a:rPr>
              <a:t> Cure, longevity, remission, comfort.</a:t>
            </a:r>
            <a:endParaRPr lang="en-US" dirty="0"/>
          </a:p>
          <a:p>
            <a:pPr>
              <a:lnSpc>
                <a:spcPct val="125000"/>
              </a:lnSpc>
              <a:spcBef>
                <a:spcPts val="0"/>
              </a:spcBef>
            </a:pPr>
            <a:r>
              <a:rPr lang="en-US" sz="2400" dirty="0"/>
              <a:t>What are the hopes of the patient?</a:t>
            </a:r>
          </a:p>
          <a:p>
            <a:endParaRPr lang="en-US" dirty="0"/>
          </a:p>
        </p:txBody>
      </p:sp>
      <p:pic>
        <p:nvPicPr>
          <p:cNvPr id="6" name="Picture 5">
            <a:extLst>
              <a:ext uri="{FF2B5EF4-FFF2-40B4-BE49-F238E27FC236}">
                <a16:creationId xmlns:a16="http://schemas.microsoft.com/office/drawing/2014/main" id="{D8E6C570-AA2A-4D10-8639-A7C132B3D43D}"/>
              </a:ext>
            </a:extLst>
          </p:cNvPr>
          <p:cNvPicPr>
            <a:picLocks noChangeAspect="1"/>
          </p:cNvPicPr>
          <p:nvPr/>
        </p:nvPicPr>
        <p:blipFill>
          <a:blip r:embed="rId2"/>
          <a:stretch>
            <a:fillRect/>
          </a:stretch>
        </p:blipFill>
        <p:spPr>
          <a:xfrm>
            <a:off x="2517652" y="1255376"/>
            <a:ext cx="3851321" cy="2404936"/>
          </a:xfrm>
          <a:prstGeom prst="rect">
            <a:avLst/>
          </a:prstGeom>
        </p:spPr>
      </p:pic>
    </p:spTree>
    <p:extLst>
      <p:ext uri="{BB962C8B-B14F-4D97-AF65-F5344CB8AC3E}">
        <p14:creationId xmlns:p14="http://schemas.microsoft.com/office/powerpoint/2010/main" val="2211061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61A6-AB1E-ACE8-A5FC-B29A51831407}"/>
              </a:ext>
            </a:extLst>
          </p:cNvPr>
          <p:cNvSpPr>
            <a:spLocks noGrp="1"/>
          </p:cNvSpPr>
          <p:nvPr>
            <p:ph type="title"/>
          </p:nvPr>
        </p:nvSpPr>
        <p:spPr>
          <a:xfrm>
            <a:off x="406708" y="365127"/>
            <a:ext cx="7886700" cy="753460"/>
          </a:xfrm>
        </p:spPr>
        <p:txBody>
          <a:bodyPr>
            <a:normAutofit/>
          </a:bodyPr>
          <a:lstStyle/>
          <a:p>
            <a:r>
              <a:rPr lang="en-US" sz="3600" dirty="0">
                <a:latin typeface="Avenir"/>
              </a:rPr>
              <a:t>Section A-Goals of Care</a:t>
            </a:r>
            <a:endParaRPr lang="en-US" sz="3600" b="1" dirty="0">
              <a:solidFill>
                <a:srgbClr val="C00000"/>
              </a:solidFill>
              <a:latin typeface="Avenir"/>
            </a:endParaRPr>
          </a:p>
        </p:txBody>
      </p:sp>
      <p:sp>
        <p:nvSpPr>
          <p:cNvPr id="3" name="Content Placeholder 2">
            <a:extLst>
              <a:ext uri="{FF2B5EF4-FFF2-40B4-BE49-F238E27FC236}">
                <a16:creationId xmlns:a16="http://schemas.microsoft.com/office/drawing/2014/main" id="{CDB94769-DCD7-A353-8B03-6B25B2FF696B}"/>
              </a:ext>
            </a:extLst>
          </p:cNvPr>
          <p:cNvSpPr>
            <a:spLocks noGrp="1"/>
          </p:cNvSpPr>
          <p:nvPr>
            <p:ph idx="1"/>
          </p:nvPr>
        </p:nvSpPr>
        <p:spPr>
          <a:xfrm>
            <a:off x="406707" y="1338089"/>
            <a:ext cx="8391063" cy="4351338"/>
          </a:xfrm>
        </p:spPr>
        <p:txBody>
          <a:bodyPr vert="horz" lIns="91440" tIns="45720" rIns="91440" bIns="45720" rtlCol="0" anchor="t">
            <a:normAutofit/>
          </a:bodyPr>
          <a:lstStyle/>
          <a:p>
            <a:pPr marL="0" indent="0">
              <a:buNone/>
            </a:pPr>
            <a:r>
              <a:rPr lang="en-US" dirty="0">
                <a:solidFill>
                  <a:srgbClr val="FF0000"/>
                </a:solidFill>
              </a:rPr>
              <a:t>Examples:</a:t>
            </a:r>
          </a:p>
          <a:p>
            <a:pPr>
              <a:lnSpc>
                <a:spcPct val="125000"/>
              </a:lnSpc>
              <a:spcBef>
                <a:spcPts val="0"/>
              </a:spcBef>
            </a:pPr>
            <a:r>
              <a:rPr lang="en-US" dirty="0">
                <a:latin typeface="Avenir"/>
              </a:rPr>
              <a:t>"Live as long as possible with freedom from pain and discomfort."</a:t>
            </a:r>
          </a:p>
          <a:p>
            <a:pPr>
              <a:lnSpc>
                <a:spcPct val="125000"/>
              </a:lnSpc>
              <a:spcBef>
                <a:spcPts val="0"/>
              </a:spcBef>
            </a:pPr>
            <a:r>
              <a:rPr lang="en-US" dirty="0">
                <a:latin typeface="Avenir"/>
              </a:rPr>
              <a:t>"Live long enough to attend a family event (wedding, graduation)."</a:t>
            </a:r>
          </a:p>
          <a:p>
            <a:pPr lvl="1">
              <a:lnSpc>
                <a:spcPct val="125000"/>
              </a:lnSpc>
              <a:spcBef>
                <a:spcPts val="0"/>
              </a:spcBef>
              <a:buFont typeface="Courier New" panose="020B0604020202020204" pitchFamily="34" charset="0"/>
              <a:buChar char="o"/>
            </a:pPr>
            <a:r>
              <a:rPr lang="en-US" sz="2800" dirty="0">
                <a:latin typeface="Avenir"/>
              </a:rPr>
              <a:t>Healthcare providers are encouraged to share information regarding the patient's prognosis, helping the individual to set realistic goals.</a:t>
            </a:r>
          </a:p>
          <a:p>
            <a:endParaRPr lang="en-US" dirty="0"/>
          </a:p>
        </p:txBody>
      </p:sp>
    </p:spTree>
    <p:extLst>
      <p:ext uri="{BB962C8B-B14F-4D97-AF65-F5344CB8AC3E}">
        <p14:creationId xmlns:p14="http://schemas.microsoft.com/office/powerpoint/2010/main" val="3333096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84D7-B4A3-66ED-0F49-43F6D639A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D1C92-4242-3E03-ED39-4A3E46046E17}"/>
              </a:ext>
            </a:extLst>
          </p:cNvPr>
          <p:cNvSpPr>
            <a:spLocks noGrp="1"/>
          </p:cNvSpPr>
          <p:nvPr>
            <p:ph type="title"/>
          </p:nvPr>
        </p:nvSpPr>
        <p:spPr>
          <a:xfrm>
            <a:off x="290512" y="42222"/>
            <a:ext cx="7886700" cy="703502"/>
          </a:xfrm>
        </p:spPr>
        <p:txBody>
          <a:bodyPr vert="horz" lIns="91440" tIns="45720" rIns="91440" bIns="45720" rtlCol="0" anchor="ctr">
            <a:normAutofit/>
          </a:bodyPr>
          <a:lstStyle/>
          <a:p>
            <a:r>
              <a:rPr lang="en-US" sz="3000" dirty="0">
                <a:latin typeface="Avenir"/>
              </a:rPr>
              <a:t>Section B-Medical Interventions</a:t>
            </a:r>
            <a:endParaRPr lang="en-US" sz="3000" b="0" dirty="0">
              <a:solidFill>
                <a:srgbClr val="000000"/>
              </a:solidFill>
              <a:latin typeface="Avenir"/>
            </a:endParaRPr>
          </a:p>
        </p:txBody>
      </p:sp>
      <p:pic>
        <p:nvPicPr>
          <p:cNvPr id="5" name="Picture 4" descr="A green and black medical form&#10;&#10;AI-generated content may be incorrect.">
            <a:extLst>
              <a:ext uri="{FF2B5EF4-FFF2-40B4-BE49-F238E27FC236}">
                <a16:creationId xmlns:a16="http://schemas.microsoft.com/office/drawing/2014/main" id="{43A498D0-A011-C558-1DCB-89F09A213D46}"/>
              </a:ext>
            </a:extLst>
          </p:cNvPr>
          <p:cNvPicPr>
            <a:picLocks noChangeAspect="1"/>
          </p:cNvPicPr>
          <p:nvPr/>
        </p:nvPicPr>
        <p:blipFill>
          <a:blip r:embed="rId3"/>
          <a:stretch>
            <a:fillRect/>
          </a:stretch>
        </p:blipFill>
        <p:spPr>
          <a:xfrm>
            <a:off x="89718" y="544485"/>
            <a:ext cx="8964563" cy="5431677"/>
          </a:xfrm>
          <a:prstGeom prst="rect">
            <a:avLst/>
          </a:prstGeom>
        </p:spPr>
      </p:pic>
    </p:spTree>
    <p:extLst>
      <p:ext uri="{BB962C8B-B14F-4D97-AF65-F5344CB8AC3E}">
        <p14:creationId xmlns:p14="http://schemas.microsoft.com/office/powerpoint/2010/main" val="36995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F888-EAE9-85EC-DB9A-72BF3C8EBB8D}"/>
              </a:ext>
            </a:extLst>
          </p:cNvPr>
          <p:cNvSpPr>
            <a:spLocks noGrp="1"/>
          </p:cNvSpPr>
          <p:nvPr>
            <p:ph type="title"/>
          </p:nvPr>
        </p:nvSpPr>
        <p:spPr>
          <a:xfrm>
            <a:off x="300176" y="405266"/>
            <a:ext cx="5390410" cy="796440"/>
          </a:xfrm>
        </p:spPr>
        <p:txBody>
          <a:bodyPr>
            <a:normAutofit/>
          </a:bodyPr>
          <a:lstStyle/>
          <a:p>
            <a:r>
              <a:rPr lang="en-US" sz="3000" b="1" dirty="0">
                <a:solidFill>
                  <a:srgbClr val="C00000"/>
                </a:solidFill>
                <a:latin typeface="Avenir"/>
              </a:rPr>
              <a:t>Section B-Medical Interventions</a:t>
            </a:r>
          </a:p>
        </p:txBody>
      </p:sp>
      <p:sp>
        <p:nvSpPr>
          <p:cNvPr id="3" name="Content Placeholder 2">
            <a:extLst>
              <a:ext uri="{FF2B5EF4-FFF2-40B4-BE49-F238E27FC236}">
                <a16:creationId xmlns:a16="http://schemas.microsoft.com/office/drawing/2014/main" id="{F9D8AFA0-8DD2-E5D4-35E3-F4B3A6797B59}"/>
              </a:ext>
            </a:extLst>
          </p:cNvPr>
          <p:cNvSpPr>
            <a:spLocks noGrp="1"/>
          </p:cNvSpPr>
          <p:nvPr>
            <p:ph idx="1"/>
          </p:nvPr>
        </p:nvSpPr>
        <p:spPr>
          <a:xfrm>
            <a:off x="300176" y="1988599"/>
            <a:ext cx="8249020" cy="4611288"/>
          </a:xfrm>
        </p:spPr>
        <p:txBody>
          <a:bodyPr vert="horz" lIns="91440" tIns="45720" rIns="91440" bIns="45720" rtlCol="0" anchor="t">
            <a:normAutofit/>
          </a:bodyPr>
          <a:lstStyle/>
          <a:p>
            <a:pPr>
              <a:lnSpc>
                <a:spcPct val="125000"/>
              </a:lnSpc>
              <a:spcBef>
                <a:spcPts val="0"/>
              </a:spcBef>
            </a:pPr>
            <a:r>
              <a:rPr lang="en-US" sz="2400" b="1" dirty="0">
                <a:latin typeface="Avenir"/>
              </a:rPr>
              <a:t>Full treatment</a:t>
            </a:r>
            <a:r>
              <a:rPr lang="en-US" sz="2400" dirty="0">
                <a:latin typeface="Avenir"/>
              </a:rPr>
              <a:t>-Do EVERYTHING-no limitation on medical interventions if appropriate (e.g. ICU, intubation, dialysis... etc.)</a:t>
            </a:r>
          </a:p>
          <a:p>
            <a:pPr marL="0" indent="0">
              <a:lnSpc>
                <a:spcPct val="125000"/>
              </a:lnSpc>
              <a:spcBef>
                <a:spcPts val="0"/>
              </a:spcBef>
              <a:buNone/>
            </a:pPr>
            <a:r>
              <a:rPr lang="en-US" sz="2400" dirty="0">
                <a:latin typeface="Avenir"/>
              </a:rPr>
              <a:t>      - </a:t>
            </a:r>
            <a:r>
              <a:rPr lang="en-US" sz="2400" dirty="0">
                <a:solidFill>
                  <a:srgbClr val="FF0000"/>
                </a:solidFill>
                <a:latin typeface="Avenir"/>
              </a:rPr>
              <a:t>If in a nursing facility, transfer to hospital if indicated.</a:t>
            </a:r>
          </a:p>
          <a:p>
            <a:pPr>
              <a:lnSpc>
                <a:spcPct val="125000"/>
              </a:lnSpc>
              <a:spcBef>
                <a:spcPts val="0"/>
              </a:spcBef>
            </a:pPr>
            <a:r>
              <a:rPr lang="en-US" sz="2400" b="1" dirty="0">
                <a:latin typeface="Avenir"/>
              </a:rPr>
              <a:t>Limited Treatment</a:t>
            </a:r>
            <a:r>
              <a:rPr lang="en-US" sz="2400" dirty="0">
                <a:latin typeface="Avenir"/>
              </a:rPr>
              <a:t>-Do SOME things (e.g. antibiotics, IV fluids, non-invasive positive airway pressure).</a:t>
            </a:r>
          </a:p>
          <a:p>
            <a:pPr marL="0" indent="0">
              <a:lnSpc>
                <a:spcPct val="125000"/>
              </a:lnSpc>
              <a:spcBef>
                <a:spcPts val="0"/>
              </a:spcBef>
              <a:buNone/>
            </a:pPr>
            <a:r>
              <a:rPr lang="en-US" sz="2400" dirty="0">
                <a:latin typeface="Avenir"/>
              </a:rPr>
              <a:t>      - </a:t>
            </a:r>
            <a:r>
              <a:rPr lang="en-US" sz="2400" dirty="0">
                <a:solidFill>
                  <a:srgbClr val="FF0000"/>
                </a:solidFill>
                <a:latin typeface="Avenir"/>
              </a:rPr>
              <a:t>Generally, with limited treatment </a:t>
            </a:r>
            <a:r>
              <a:rPr lang="en-US" sz="2400" b="1" dirty="0">
                <a:solidFill>
                  <a:srgbClr val="FF0000"/>
                </a:solidFill>
                <a:latin typeface="Avenir"/>
              </a:rPr>
              <a:t>avoid </a:t>
            </a:r>
            <a:r>
              <a:rPr lang="en-US" sz="2400" dirty="0">
                <a:solidFill>
                  <a:srgbClr val="FF0000"/>
                </a:solidFill>
                <a:latin typeface="Avenir"/>
              </a:rPr>
              <a:t>intensive care.</a:t>
            </a:r>
          </a:p>
          <a:p>
            <a:pPr marL="0" indent="0">
              <a:lnSpc>
                <a:spcPct val="125000"/>
              </a:lnSpc>
              <a:spcBef>
                <a:spcPts val="0"/>
              </a:spcBef>
              <a:buNone/>
            </a:pPr>
            <a:r>
              <a:rPr lang="en-US" sz="2400" dirty="0">
                <a:solidFill>
                  <a:srgbClr val="FF0000"/>
                </a:solidFill>
                <a:latin typeface="Avenir"/>
              </a:rPr>
              <a:t>      </a:t>
            </a:r>
            <a:r>
              <a:rPr lang="en-US" sz="2400" dirty="0">
                <a:latin typeface="Avenir"/>
              </a:rPr>
              <a:t>- </a:t>
            </a:r>
            <a:r>
              <a:rPr lang="en-US" sz="2400" dirty="0">
                <a:solidFill>
                  <a:srgbClr val="FF0000"/>
                </a:solidFill>
                <a:latin typeface="Avenir"/>
              </a:rPr>
              <a:t>Need to </a:t>
            </a:r>
            <a:r>
              <a:rPr lang="en-US" sz="2400" b="1" dirty="0">
                <a:solidFill>
                  <a:srgbClr val="FF0000"/>
                </a:solidFill>
                <a:latin typeface="Avenir"/>
              </a:rPr>
              <a:t>specify </a:t>
            </a:r>
            <a:r>
              <a:rPr lang="en-US" sz="2400" dirty="0">
                <a:solidFill>
                  <a:srgbClr val="FF0000"/>
                </a:solidFill>
                <a:latin typeface="Avenir"/>
              </a:rPr>
              <a:t>your preference for transfer to hospital.</a:t>
            </a:r>
          </a:p>
          <a:p>
            <a:endParaRPr lang="en-US" dirty="0"/>
          </a:p>
        </p:txBody>
      </p:sp>
      <p:pic>
        <p:nvPicPr>
          <p:cNvPr id="6" name="Picture 5">
            <a:extLst>
              <a:ext uri="{FF2B5EF4-FFF2-40B4-BE49-F238E27FC236}">
                <a16:creationId xmlns:a16="http://schemas.microsoft.com/office/drawing/2014/main" id="{2EC5787E-85A0-4EF3-9883-A017D491456C}"/>
              </a:ext>
            </a:extLst>
          </p:cNvPr>
          <p:cNvPicPr>
            <a:picLocks noChangeAspect="1"/>
          </p:cNvPicPr>
          <p:nvPr/>
        </p:nvPicPr>
        <p:blipFill>
          <a:blip r:embed="rId3"/>
          <a:stretch>
            <a:fillRect/>
          </a:stretch>
        </p:blipFill>
        <p:spPr>
          <a:xfrm>
            <a:off x="6748459" y="116890"/>
            <a:ext cx="2095365" cy="1794307"/>
          </a:xfrm>
          <a:prstGeom prst="rect">
            <a:avLst/>
          </a:prstGeom>
        </p:spPr>
      </p:pic>
    </p:spTree>
    <p:extLst>
      <p:ext uri="{BB962C8B-B14F-4D97-AF65-F5344CB8AC3E}">
        <p14:creationId xmlns:p14="http://schemas.microsoft.com/office/powerpoint/2010/main" val="1954058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AC1D-CAF9-BF62-0C49-89696B91CB1B}"/>
              </a:ext>
            </a:extLst>
          </p:cNvPr>
          <p:cNvSpPr>
            <a:spLocks noGrp="1"/>
          </p:cNvSpPr>
          <p:nvPr>
            <p:ph type="title"/>
          </p:nvPr>
        </p:nvSpPr>
        <p:spPr>
          <a:xfrm>
            <a:off x="246910" y="178695"/>
            <a:ext cx="7886700" cy="666716"/>
          </a:xfrm>
        </p:spPr>
        <p:txBody>
          <a:bodyPr>
            <a:normAutofit/>
          </a:bodyPr>
          <a:lstStyle/>
          <a:p>
            <a:r>
              <a:rPr lang="en-US" sz="3000" b="1" dirty="0">
                <a:solidFill>
                  <a:srgbClr val="C00000"/>
                </a:solidFill>
                <a:latin typeface="Avenir"/>
              </a:rPr>
              <a:t>B-Medical Interventions</a:t>
            </a:r>
          </a:p>
        </p:txBody>
      </p:sp>
      <p:sp>
        <p:nvSpPr>
          <p:cNvPr id="3" name="Content Placeholder 2">
            <a:extLst>
              <a:ext uri="{FF2B5EF4-FFF2-40B4-BE49-F238E27FC236}">
                <a16:creationId xmlns:a16="http://schemas.microsoft.com/office/drawing/2014/main" id="{DEE61A6A-054E-C805-735D-5D19F91449E1}"/>
              </a:ext>
            </a:extLst>
          </p:cNvPr>
          <p:cNvSpPr>
            <a:spLocks noGrp="1"/>
          </p:cNvSpPr>
          <p:nvPr>
            <p:ph idx="1"/>
          </p:nvPr>
        </p:nvSpPr>
        <p:spPr>
          <a:xfrm>
            <a:off x="362106" y="776365"/>
            <a:ext cx="7886700" cy="4351338"/>
          </a:xfrm>
        </p:spPr>
        <p:txBody>
          <a:bodyPr vert="horz" lIns="91440" tIns="45720" rIns="91440" bIns="45720" rtlCol="0" anchor="t">
            <a:normAutofit/>
          </a:bodyPr>
          <a:lstStyle/>
          <a:p>
            <a:pPr>
              <a:lnSpc>
                <a:spcPct val="125000"/>
              </a:lnSpc>
              <a:spcBef>
                <a:spcPts val="0"/>
              </a:spcBef>
            </a:pPr>
            <a:r>
              <a:rPr lang="en-US" sz="2400" b="1" dirty="0">
                <a:latin typeface="Avenir"/>
              </a:rPr>
              <a:t>Symptom Treatment only</a:t>
            </a:r>
            <a:r>
              <a:rPr lang="en-US" sz="2400" dirty="0">
                <a:latin typeface="Avenir"/>
              </a:rPr>
              <a:t> – Focus on comfort (e.g. relieve pain and suffering by administration of any medication by any route, use of oxygen, airway suctioning, wound care, antibiotics for comfort only).</a:t>
            </a:r>
          </a:p>
          <a:p>
            <a:pPr>
              <a:lnSpc>
                <a:spcPct val="125000"/>
              </a:lnSpc>
              <a:spcBef>
                <a:spcPts val="0"/>
              </a:spcBef>
            </a:pPr>
            <a:r>
              <a:rPr lang="en-US" sz="2400" dirty="0">
                <a:latin typeface="Avenir"/>
              </a:rPr>
              <a:t>Transfer to hospital (only if comfort cannot be achieved in current location).</a:t>
            </a:r>
          </a:p>
          <a:p>
            <a:pPr>
              <a:lnSpc>
                <a:spcPct val="125000"/>
              </a:lnSpc>
              <a:spcBef>
                <a:spcPts val="0"/>
              </a:spcBef>
            </a:pPr>
            <a:r>
              <a:rPr lang="en-US" sz="2000" dirty="0">
                <a:solidFill>
                  <a:srgbClr val="FF0000"/>
                </a:solidFill>
                <a:latin typeface="Avenir"/>
              </a:rPr>
              <a:t>Symptom treatments include all measures to relieve not just physical suffering but also </a:t>
            </a:r>
            <a:r>
              <a:rPr lang="en-US" sz="2000" b="1" dirty="0">
                <a:solidFill>
                  <a:srgbClr val="FF0000"/>
                </a:solidFill>
                <a:latin typeface="Avenir"/>
              </a:rPr>
              <a:t>spiritual, emotional and psychological suffering.</a:t>
            </a:r>
            <a:endParaRPr lang="en-US" sz="2400" dirty="0">
              <a:latin typeface="Avenir"/>
            </a:endParaRPr>
          </a:p>
          <a:p>
            <a:endParaRPr lang="en-US" sz="2400" dirty="0"/>
          </a:p>
        </p:txBody>
      </p:sp>
      <p:pic>
        <p:nvPicPr>
          <p:cNvPr id="4" name="Picture 3">
            <a:extLst>
              <a:ext uri="{FF2B5EF4-FFF2-40B4-BE49-F238E27FC236}">
                <a16:creationId xmlns:a16="http://schemas.microsoft.com/office/drawing/2014/main" id="{A4FD8119-F629-7266-C1E5-A0BD2BC1BEF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0821" y="4404514"/>
            <a:ext cx="2639063" cy="2005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41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707995" y="434795"/>
            <a:ext cx="5180065" cy="428992"/>
          </a:xfrm>
        </p:spPr>
        <p:txBody>
          <a:bodyPr>
            <a:noAutofit/>
          </a:bodyPr>
          <a:lstStyle/>
          <a:p>
            <a:pPr algn="l"/>
            <a:r>
              <a:rPr lang="en-US" sz="3600" dirty="0"/>
              <a:t>Did You Know…</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213064" y="941033"/>
            <a:ext cx="8717872" cy="3417903"/>
          </a:xfrm>
        </p:spPr>
        <p:txBody>
          <a:bodyPr>
            <a:normAutofit fontScale="25000" lnSpcReduction="20000"/>
          </a:bodyPr>
          <a:lstStyle/>
          <a:p>
            <a:pPr>
              <a:lnSpc>
                <a:spcPct val="140000"/>
              </a:lnSpc>
            </a:pPr>
            <a:r>
              <a:rPr lang="en-US" sz="6400" dirty="0"/>
              <a:t>The 1990 Patient Self-Determination Act encourages everyone to decide ahead of time about the extent and types of medical care they want to accept and/or refuse in the event they are unable to make these decisions due to illness.  It also requires healthcare providers to ask if you have an advance directive.</a:t>
            </a:r>
          </a:p>
          <a:p>
            <a:pPr>
              <a:lnSpc>
                <a:spcPct val="140000"/>
              </a:lnSpc>
            </a:pPr>
            <a:r>
              <a:rPr lang="en-US" sz="6400" dirty="0"/>
              <a:t>A survey, conducted by the Conversation Project, reported that more than 9 in 10 Americans think it is important to discuss their wishes for end-of-life care.  However only 3 in 10 have actually had these discussions.</a:t>
            </a:r>
          </a:p>
          <a:p>
            <a:pPr>
              <a:lnSpc>
                <a:spcPct val="140000"/>
              </a:lnSpc>
            </a:pPr>
            <a:r>
              <a:rPr lang="en-US" sz="6400" dirty="0"/>
              <a:t>A review of 150 studies with nearly 800,000 participants showed 36.7% had an advance directive (29.35 were living wills). Proportions of patients with chronic illnesses (38.2 percent) and healthy adults (32.7 percent) who had completed advance directives were similar. *</a:t>
            </a:r>
          </a:p>
          <a:p>
            <a:pPr>
              <a:lnSpc>
                <a:spcPct val="140000"/>
              </a:lnSpc>
            </a:pPr>
            <a:r>
              <a:rPr lang="en-US" sz="6400" dirty="0"/>
              <a:t>Experts recommend hospitalists (dedicated in-patient physicians who work exclusively in hospitals) engage in ACP with </a:t>
            </a:r>
            <a:r>
              <a:rPr lang="en-US" sz="6400" b="1" dirty="0">
                <a:solidFill>
                  <a:srgbClr val="C00000"/>
                </a:solidFill>
              </a:rPr>
              <a:t>all</a:t>
            </a:r>
            <a:r>
              <a:rPr lang="en-US" sz="6400" dirty="0"/>
              <a:t> patients 65 years or older, instead of screening for those with serious illness.**</a:t>
            </a:r>
          </a:p>
          <a:p>
            <a:pPr>
              <a:lnSpc>
                <a:spcPct val="140000"/>
              </a:lnSpc>
            </a:pPr>
            <a:r>
              <a:rPr lang="en-US" sz="6400" dirty="0">
                <a:solidFill>
                  <a:schemeClr val="accent3">
                    <a:lumMod val="75000"/>
                  </a:schemeClr>
                </a:solidFill>
              </a:rPr>
              <a:t>April 16 is recognized each year as National Health Care Decisions Day</a:t>
            </a:r>
            <a:endParaRPr lang="en-US" sz="2100" dirty="0"/>
          </a:p>
          <a:p>
            <a:pPr marL="0" indent="0">
              <a:buNone/>
            </a:pPr>
            <a:r>
              <a:rPr lang="en-US" dirty="0"/>
              <a:t>*   Source: Yadav, K. N., Gabler, N. B., Cooney, E. et al. Approximately One In Three US Adults Completes Any Type Of Advance Directive For End-Of-Life Care https://www.healthaffairs.org/journal/hlthaff</a:t>
            </a:r>
          </a:p>
          <a:p>
            <a:pPr marL="0" indent="0">
              <a:buNone/>
            </a:pPr>
            <a:r>
              <a:rPr lang="en-US" dirty="0"/>
              <a:t>** Source: Mohan, D., Sacks, O.A., O’Malley, J. et al. A New Standard for Advance Care Planning (ACP) Conversations in the </a:t>
            </a:r>
            <a:r>
              <a:rPr lang="en-US" dirty="0" err="1"/>
              <a:t>Hospital:Results</a:t>
            </a:r>
            <a:r>
              <a:rPr lang="en-US" dirty="0"/>
              <a:t> from a Delphi Panel. J GEN INTERN MED 36, 69–76 (2021). https://doi.org/10.1007/s11606-020-06150-0</a:t>
            </a:r>
          </a:p>
          <a:p>
            <a:pPr marL="0" indent="0">
              <a:buNone/>
            </a:pPr>
            <a:endParaRPr lang="en-US" sz="2100" dirty="0"/>
          </a:p>
        </p:txBody>
      </p:sp>
    </p:spTree>
    <p:extLst>
      <p:ext uri="{BB962C8B-B14F-4D97-AF65-F5344CB8AC3E}">
        <p14:creationId xmlns:p14="http://schemas.microsoft.com/office/powerpoint/2010/main" val="1426627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1C0B-F012-198F-78FB-4CAF743E0830}"/>
              </a:ext>
            </a:extLst>
          </p:cNvPr>
          <p:cNvSpPr>
            <a:spLocks noGrp="1"/>
          </p:cNvSpPr>
          <p:nvPr>
            <p:ph type="title"/>
          </p:nvPr>
        </p:nvSpPr>
        <p:spPr/>
        <p:txBody>
          <a:bodyPr>
            <a:normAutofit/>
          </a:bodyPr>
          <a:lstStyle/>
          <a:p>
            <a:r>
              <a:rPr lang="en-US" sz="3200" dirty="0">
                <a:latin typeface="Avenir"/>
              </a:rPr>
              <a:t>Section C –Artificially Administered Fluids and Nutrition</a:t>
            </a:r>
          </a:p>
        </p:txBody>
      </p:sp>
      <p:pic>
        <p:nvPicPr>
          <p:cNvPr id="4" name="Content Placeholder 3" descr="A green sign with black text&#10;&#10;AI-generated content may be incorrect.">
            <a:extLst>
              <a:ext uri="{FF2B5EF4-FFF2-40B4-BE49-F238E27FC236}">
                <a16:creationId xmlns:a16="http://schemas.microsoft.com/office/drawing/2014/main" id="{381B1769-1E4A-714D-AFB4-859135ED49A5}"/>
              </a:ext>
            </a:extLst>
          </p:cNvPr>
          <p:cNvPicPr>
            <a:picLocks noGrp="1" noChangeAspect="1"/>
          </p:cNvPicPr>
          <p:nvPr>
            <p:ph idx="1"/>
          </p:nvPr>
        </p:nvPicPr>
        <p:blipFill>
          <a:blip r:embed="rId2"/>
          <a:stretch>
            <a:fillRect/>
          </a:stretch>
        </p:blipFill>
        <p:spPr>
          <a:xfrm>
            <a:off x="222453" y="2183907"/>
            <a:ext cx="8699094" cy="577048"/>
          </a:xfrm>
          <a:prstGeom prst="rect">
            <a:avLst/>
          </a:prstGeom>
        </p:spPr>
      </p:pic>
    </p:spTree>
    <p:extLst>
      <p:ext uri="{BB962C8B-B14F-4D97-AF65-F5344CB8AC3E}">
        <p14:creationId xmlns:p14="http://schemas.microsoft.com/office/powerpoint/2010/main" val="1743714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BFA2-A875-F0BB-15F7-A7F9F21B9FBE}"/>
              </a:ext>
            </a:extLst>
          </p:cNvPr>
          <p:cNvSpPr>
            <a:spLocks noGrp="1"/>
          </p:cNvSpPr>
          <p:nvPr>
            <p:ph type="title"/>
          </p:nvPr>
        </p:nvSpPr>
        <p:spPr/>
        <p:txBody>
          <a:bodyPr>
            <a:normAutofit/>
          </a:bodyPr>
          <a:lstStyle/>
          <a:p>
            <a:r>
              <a:rPr lang="en-US" sz="2700"/>
              <a:t>Section C –Artificially Administered Fluids and Nutrition</a:t>
            </a:r>
          </a:p>
        </p:txBody>
      </p:sp>
      <p:sp>
        <p:nvSpPr>
          <p:cNvPr id="3" name="Content Placeholder 2">
            <a:extLst>
              <a:ext uri="{FF2B5EF4-FFF2-40B4-BE49-F238E27FC236}">
                <a16:creationId xmlns:a16="http://schemas.microsoft.com/office/drawing/2014/main" id="{AA3879C1-F777-484C-0840-9971620419EC}"/>
              </a:ext>
            </a:extLst>
          </p:cNvPr>
          <p:cNvSpPr>
            <a:spLocks noGrp="1"/>
          </p:cNvSpPr>
          <p:nvPr>
            <p:ph idx="1"/>
          </p:nvPr>
        </p:nvSpPr>
        <p:spPr/>
        <p:txBody>
          <a:bodyPr vert="horz" lIns="91440" tIns="45720" rIns="91440" bIns="45720" rtlCol="0" anchor="t">
            <a:normAutofit/>
          </a:bodyPr>
          <a:lstStyle/>
          <a:p>
            <a:r>
              <a:rPr lang="en-US" sz="2400" dirty="0">
                <a:latin typeface="Avenir"/>
              </a:rPr>
              <a:t>Always offer food/fluids by mouth if feasible (safe) and desired by patient.</a:t>
            </a:r>
          </a:p>
          <a:p>
            <a:endParaRPr lang="en-US" sz="2400" dirty="0"/>
          </a:p>
          <a:p>
            <a:endParaRPr lang="en-US" sz="2400" dirty="0"/>
          </a:p>
          <a:p>
            <a:endParaRPr lang="en-US" sz="2400" dirty="0"/>
          </a:p>
          <a:p>
            <a:endParaRPr lang="en-US" sz="2400" b="1" dirty="0"/>
          </a:p>
          <a:p>
            <a:endParaRPr lang="en-US" sz="2400" b="1" dirty="0"/>
          </a:p>
          <a:p>
            <a:r>
              <a:rPr lang="en-US" sz="2400" dirty="0">
                <a:latin typeface="Avenir"/>
              </a:rPr>
              <a:t>Artificial nutrition (tube, IV) –yes, no, or trial period.</a:t>
            </a:r>
          </a:p>
          <a:p>
            <a:endParaRPr lang="en-US" sz="2400" dirty="0"/>
          </a:p>
          <a:p>
            <a:endParaRPr lang="en-US" sz="2400" dirty="0"/>
          </a:p>
        </p:txBody>
      </p:sp>
      <p:pic>
        <p:nvPicPr>
          <p:cNvPr id="6" name="Picture 5">
            <a:extLst>
              <a:ext uri="{FF2B5EF4-FFF2-40B4-BE49-F238E27FC236}">
                <a16:creationId xmlns:a16="http://schemas.microsoft.com/office/drawing/2014/main" id="{BAA20A9C-9A16-4422-AE02-F3C90A230995}"/>
              </a:ext>
            </a:extLst>
          </p:cNvPr>
          <p:cNvPicPr>
            <a:picLocks noChangeAspect="1"/>
          </p:cNvPicPr>
          <p:nvPr/>
        </p:nvPicPr>
        <p:blipFill>
          <a:blip r:embed="rId3"/>
          <a:stretch>
            <a:fillRect/>
          </a:stretch>
        </p:blipFill>
        <p:spPr>
          <a:xfrm>
            <a:off x="3677355" y="2645686"/>
            <a:ext cx="1789290" cy="2168255"/>
          </a:xfrm>
          <a:prstGeom prst="rect">
            <a:avLst/>
          </a:prstGeom>
        </p:spPr>
      </p:pic>
    </p:spTree>
    <p:extLst>
      <p:ext uri="{BB962C8B-B14F-4D97-AF65-F5344CB8AC3E}">
        <p14:creationId xmlns:p14="http://schemas.microsoft.com/office/powerpoint/2010/main" val="2572219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60C7-C70E-3865-FB64-949078379871}"/>
              </a:ext>
            </a:extLst>
          </p:cNvPr>
          <p:cNvSpPr>
            <a:spLocks noGrp="1"/>
          </p:cNvSpPr>
          <p:nvPr>
            <p:ph type="title"/>
          </p:nvPr>
        </p:nvSpPr>
        <p:spPr/>
        <p:txBody>
          <a:bodyPr/>
          <a:lstStyle/>
          <a:p>
            <a:pPr algn="ctr"/>
            <a:r>
              <a:rPr lang="en-US" sz="2700" dirty="0">
                <a:latin typeface="Avenir"/>
              </a:rPr>
              <a:t>Section D- Cardiopulmonary Resuscitation (CPR) Airway Management</a:t>
            </a:r>
            <a:endParaRPr lang="en-US" sz="2700" b="0" dirty="0">
              <a:solidFill>
                <a:srgbClr val="000000"/>
              </a:solidFill>
              <a:latin typeface="Avenir"/>
            </a:endParaRPr>
          </a:p>
          <a:p>
            <a:pPr algn="ctr"/>
            <a:r>
              <a:rPr lang="en-US" sz="2400" dirty="0">
                <a:latin typeface="Avenir"/>
              </a:rPr>
              <a:t>Person Has No Pulse and/or Is Not Breathing</a:t>
            </a:r>
          </a:p>
        </p:txBody>
      </p:sp>
      <p:pic>
        <p:nvPicPr>
          <p:cNvPr id="4" name="Content Placeholder 3" descr="A medical sign on a green background&#10;&#10;AI-generated content may be incorrect.">
            <a:extLst>
              <a:ext uri="{FF2B5EF4-FFF2-40B4-BE49-F238E27FC236}">
                <a16:creationId xmlns:a16="http://schemas.microsoft.com/office/drawing/2014/main" id="{E6C495D6-825E-3A7E-6F06-3F4B5E293072}"/>
              </a:ext>
            </a:extLst>
          </p:cNvPr>
          <p:cNvPicPr>
            <a:picLocks noGrp="1" noChangeAspect="1"/>
          </p:cNvPicPr>
          <p:nvPr>
            <p:ph idx="1"/>
          </p:nvPr>
        </p:nvPicPr>
        <p:blipFill>
          <a:blip r:embed="rId3"/>
          <a:stretch>
            <a:fillRect/>
          </a:stretch>
        </p:blipFill>
        <p:spPr>
          <a:xfrm>
            <a:off x="265992" y="2156517"/>
            <a:ext cx="8612016" cy="1572103"/>
          </a:xfrm>
          <a:prstGeom prst="rect">
            <a:avLst/>
          </a:prstGeom>
        </p:spPr>
      </p:pic>
    </p:spTree>
    <p:extLst>
      <p:ext uri="{BB962C8B-B14F-4D97-AF65-F5344CB8AC3E}">
        <p14:creationId xmlns:p14="http://schemas.microsoft.com/office/powerpoint/2010/main" val="2281532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17FD-2137-C0A0-F04C-5C1318339063}"/>
              </a:ext>
            </a:extLst>
          </p:cNvPr>
          <p:cNvSpPr>
            <a:spLocks noGrp="1"/>
          </p:cNvSpPr>
          <p:nvPr>
            <p:ph type="title"/>
          </p:nvPr>
        </p:nvSpPr>
        <p:spPr>
          <a:xfrm>
            <a:off x="204187" y="372862"/>
            <a:ext cx="8831552" cy="937168"/>
          </a:xfrm>
        </p:spPr>
        <p:txBody>
          <a:bodyPr>
            <a:noAutofit/>
          </a:bodyPr>
          <a:lstStyle/>
          <a:p>
            <a:pPr algn="ctr"/>
            <a:r>
              <a:rPr lang="en-US" sz="2700" dirty="0">
                <a:latin typeface="Avenir"/>
              </a:rPr>
              <a:t>Section D- Left side: Cardiopulmonary Resuscitation (CPR) </a:t>
            </a:r>
            <a:br>
              <a:rPr lang="en-US" sz="2700" dirty="0"/>
            </a:br>
            <a:r>
              <a:rPr lang="en-US" sz="2700" b="0" dirty="0">
                <a:latin typeface="Avenir"/>
              </a:rPr>
              <a:t>Person Has No Pulse and/or Is Not Breathing</a:t>
            </a:r>
            <a:endParaRPr lang="en-US" sz="2700" b="0" dirty="0"/>
          </a:p>
        </p:txBody>
      </p:sp>
      <p:sp>
        <p:nvSpPr>
          <p:cNvPr id="3" name="Content Placeholder 2">
            <a:extLst>
              <a:ext uri="{FF2B5EF4-FFF2-40B4-BE49-F238E27FC236}">
                <a16:creationId xmlns:a16="http://schemas.microsoft.com/office/drawing/2014/main" id="{A4FF8D2B-C7B2-53DD-F9B2-7AD1FF04078A}"/>
              </a:ext>
            </a:extLst>
          </p:cNvPr>
          <p:cNvSpPr>
            <a:spLocks noGrp="1"/>
          </p:cNvSpPr>
          <p:nvPr>
            <p:ph idx="1"/>
          </p:nvPr>
        </p:nvSpPr>
        <p:spPr>
          <a:xfrm>
            <a:off x="349803" y="3729382"/>
            <a:ext cx="8540319" cy="2185004"/>
          </a:xfrm>
        </p:spPr>
        <p:txBody>
          <a:bodyPr vert="horz" lIns="91440" tIns="45720" rIns="91440" bIns="45720" rtlCol="0" anchor="t">
            <a:normAutofit/>
          </a:bodyPr>
          <a:lstStyle/>
          <a:p>
            <a:pPr>
              <a:lnSpc>
                <a:spcPct val="125000"/>
              </a:lnSpc>
              <a:spcBef>
                <a:spcPts val="0"/>
              </a:spcBef>
            </a:pPr>
            <a:r>
              <a:rPr lang="en-US" dirty="0"/>
              <a:t>Attempt resuscitation/CPR.</a:t>
            </a:r>
          </a:p>
          <a:p>
            <a:pPr>
              <a:lnSpc>
                <a:spcPct val="125000"/>
              </a:lnSpc>
              <a:spcBef>
                <a:spcPts val="0"/>
              </a:spcBef>
            </a:pPr>
            <a:r>
              <a:rPr lang="en-US" dirty="0">
                <a:latin typeface="Avenir"/>
              </a:rPr>
              <a:t>Do not attempt resuscitation (DNAR)/CPR- </a:t>
            </a:r>
            <a:r>
              <a:rPr lang="en-US" sz="2400" dirty="0">
                <a:solidFill>
                  <a:srgbClr val="FF0000"/>
                </a:solidFill>
                <a:latin typeface="Avenir"/>
              </a:rPr>
              <a:t>Allow Natural Death.</a:t>
            </a:r>
          </a:p>
          <a:p>
            <a:pPr>
              <a:lnSpc>
                <a:spcPct val="125000"/>
              </a:lnSpc>
              <a:spcBef>
                <a:spcPts val="0"/>
              </a:spcBef>
            </a:pPr>
            <a:endParaRPr lang="en-US" dirty="0"/>
          </a:p>
          <a:p>
            <a:endParaRPr lang="en-US" dirty="0"/>
          </a:p>
        </p:txBody>
      </p:sp>
      <p:pic>
        <p:nvPicPr>
          <p:cNvPr id="6" name="Picture 5">
            <a:extLst>
              <a:ext uri="{FF2B5EF4-FFF2-40B4-BE49-F238E27FC236}">
                <a16:creationId xmlns:a16="http://schemas.microsoft.com/office/drawing/2014/main" id="{657E57DB-5AD9-4C5B-8511-DD584DDC249D}"/>
              </a:ext>
            </a:extLst>
          </p:cNvPr>
          <p:cNvPicPr>
            <a:picLocks noChangeAspect="1"/>
          </p:cNvPicPr>
          <p:nvPr/>
        </p:nvPicPr>
        <p:blipFill>
          <a:blip r:embed="rId3"/>
          <a:stretch>
            <a:fillRect/>
          </a:stretch>
        </p:blipFill>
        <p:spPr>
          <a:xfrm>
            <a:off x="5376816" y="1615735"/>
            <a:ext cx="2359203" cy="1708166"/>
          </a:xfrm>
          <a:prstGeom prst="rect">
            <a:avLst/>
          </a:prstGeom>
        </p:spPr>
      </p:pic>
      <p:pic>
        <p:nvPicPr>
          <p:cNvPr id="8" name="Picture 7">
            <a:extLst>
              <a:ext uri="{FF2B5EF4-FFF2-40B4-BE49-F238E27FC236}">
                <a16:creationId xmlns:a16="http://schemas.microsoft.com/office/drawing/2014/main" id="{97CA2FDE-18D2-4EC2-90CC-CE0EBFAFF7A9}"/>
              </a:ext>
            </a:extLst>
          </p:cNvPr>
          <p:cNvPicPr>
            <a:picLocks noChangeAspect="1"/>
          </p:cNvPicPr>
          <p:nvPr/>
        </p:nvPicPr>
        <p:blipFill>
          <a:blip r:embed="rId4"/>
          <a:stretch>
            <a:fillRect/>
          </a:stretch>
        </p:blipFill>
        <p:spPr>
          <a:xfrm>
            <a:off x="1407981" y="1433808"/>
            <a:ext cx="1797515" cy="1989869"/>
          </a:xfrm>
          <a:prstGeom prst="rect">
            <a:avLst/>
          </a:prstGeom>
        </p:spPr>
      </p:pic>
    </p:spTree>
    <p:extLst>
      <p:ext uri="{BB962C8B-B14F-4D97-AF65-F5344CB8AC3E}">
        <p14:creationId xmlns:p14="http://schemas.microsoft.com/office/powerpoint/2010/main" val="829488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5538-4F2D-EC5F-0925-AA6F77A9532A}"/>
              </a:ext>
            </a:extLst>
          </p:cNvPr>
          <p:cNvSpPr>
            <a:spLocks noGrp="1"/>
          </p:cNvSpPr>
          <p:nvPr>
            <p:ph type="title"/>
          </p:nvPr>
        </p:nvSpPr>
        <p:spPr>
          <a:xfrm>
            <a:off x="628650" y="520300"/>
            <a:ext cx="7886700" cy="463838"/>
          </a:xfrm>
        </p:spPr>
        <p:txBody>
          <a:bodyPr>
            <a:noAutofit/>
          </a:bodyPr>
          <a:lstStyle/>
          <a:p>
            <a:pPr algn="ctr"/>
            <a:r>
              <a:rPr lang="en-US" sz="2700" dirty="0">
                <a:latin typeface="Avenir"/>
              </a:rPr>
              <a:t>Section D- Right side: Airway Management </a:t>
            </a:r>
            <a:br>
              <a:rPr lang="en-US" sz="2700" dirty="0"/>
            </a:br>
            <a:r>
              <a:rPr lang="en-US" sz="2700" dirty="0">
                <a:latin typeface="Avenir"/>
              </a:rPr>
              <a:t>(Person Is In Respiratory Distress With A Pulse)</a:t>
            </a:r>
            <a:endParaRPr lang="en-US" dirty="0"/>
          </a:p>
        </p:txBody>
      </p:sp>
      <p:sp>
        <p:nvSpPr>
          <p:cNvPr id="3" name="Content Placeholder 2">
            <a:extLst>
              <a:ext uri="{FF2B5EF4-FFF2-40B4-BE49-F238E27FC236}">
                <a16:creationId xmlns:a16="http://schemas.microsoft.com/office/drawing/2014/main" id="{5685EEAE-A8FD-8A1A-3B3C-559D1FC15FCD}"/>
              </a:ext>
            </a:extLst>
          </p:cNvPr>
          <p:cNvSpPr>
            <a:spLocks noGrp="1"/>
          </p:cNvSpPr>
          <p:nvPr>
            <p:ph idx="1"/>
          </p:nvPr>
        </p:nvSpPr>
        <p:spPr>
          <a:xfrm>
            <a:off x="284085" y="1498541"/>
            <a:ext cx="8611340" cy="3263504"/>
          </a:xfrm>
        </p:spPr>
        <p:txBody>
          <a:bodyPr vert="horz" lIns="91440" tIns="45720" rIns="91440" bIns="45720" rtlCol="0" anchor="t">
            <a:normAutofit/>
          </a:bodyPr>
          <a:lstStyle/>
          <a:p>
            <a:pPr>
              <a:lnSpc>
                <a:spcPct val="125000"/>
              </a:lnSpc>
              <a:spcBef>
                <a:spcPts val="0"/>
              </a:spcBef>
            </a:pPr>
            <a:r>
              <a:rPr lang="en-US" sz="2400" dirty="0">
                <a:latin typeface="Avenir"/>
              </a:rPr>
              <a:t>Intubate/use artificial ventilation.</a:t>
            </a:r>
          </a:p>
          <a:p>
            <a:pPr>
              <a:lnSpc>
                <a:spcPct val="125000"/>
              </a:lnSpc>
              <a:spcBef>
                <a:spcPts val="0"/>
              </a:spcBef>
            </a:pPr>
            <a:r>
              <a:rPr lang="en-US" sz="2400" dirty="0">
                <a:latin typeface="Avenir"/>
              </a:rPr>
              <a:t>Do not intubate- OK to use oxygen mask/NC, non-invasive support, medications for comfort.</a:t>
            </a:r>
          </a:p>
          <a:p>
            <a:pPr>
              <a:lnSpc>
                <a:spcPct val="125000"/>
              </a:lnSpc>
              <a:spcBef>
                <a:spcPts val="0"/>
              </a:spcBef>
            </a:pPr>
            <a:r>
              <a:rPr lang="en-US" sz="2400" dirty="0">
                <a:latin typeface="Avenir"/>
              </a:rPr>
              <a:t>Defined trial period of mechanical ventilation.</a:t>
            </a:r>
          </a:p>
          <a:p>
            <a:endParaRPr lang="en-US" sz="2400" dirty="0"/>
          </a:p>
        </p:txBody>
      </p:sp>
      <p:pic>
        <p:nvPicPr>
          <p:cNvPr id="6" name="Picture 5">
            <a:extLst>
              <a:ext uri="{FF2B5EF4-FFF2-40B4-BE49-F238E27FC236}">
                <a16:creationId xmlns:a16="http://schemas.microsoft.com/office/drawing/2014/main" id="{2D55DC8E-0156-43C6-84BF-C0E871198BC7}"/>
              </a:ext>
            </a:extLst>
          </p:cNvPr>
          <p:cNvPicPr>
            <a:picLocks noChangeAspect="1"/>
          </p:cNvPicPr>
          <p:nvPr/>
        </p:nvPicPr>
        <p:blipFill>
          <a:blip r:embed="rId3"/>
          <a:stretch>
            <a:fillRect/>
          </a:stretch>
        </p:blipFill>
        <p:spPr>
          <a:xfrm>
            <a:off x="3536017" y="3795692"/>
            <a:ext cx="2071966" cy="2148706"/>
          </a:xfrm>
          <a:prstGeom prst="rect">
            <a:avLst/>
          </a:prstGeom>
        </p:spPr>
      </p:pic>
    </p:spTree>
    <p:extLst>
      <p:ext uri="{BB962C8B-B14F-4D97-AF65-F5344CB8AC3E}">
        <p14:creationId xmlns:p14="http://schemas.microsoft.com/office/powerpoint/2010/main" val="1128493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93E5-B921-0163-F6DD-1E121A330B1D}"/>
              </a:ext>
            </a:extLst>
          </p:cNvPr>
          <p:cNvSpPr>
            <a:spLocks noGrp="1"/>
          </p:cNvSpPr>
          <p:nvPr>
            <p:ph type="title"/>
          </p:nvPr>
        </p:nvSpPr>
        <p:spPr>
          <a:xfrm>
            <a:off x="121713" y="690331"/>
            <a:ext cx="8776231" cy="1325563"/>
          </a:xfrm>
        </p:spPr>
        <p:txBody>
          <a:bodyPr/>
          <a:lstStyle/>
          <a:p>
            <a:r>
              <a:rPr lang="en-US" sz="2700" dirty="0">
                <a:latin typeface="Avenir"/>
              </a:rPr>
              <a:t>Section E</a:t>
            </a:r>
            <a:br>
              <a:rPr lang="en-US" sz="2700" dirty="0"/>
            </a:br>
            <a:r>
              <a:rPr lang="en-US" sz="2700" dirty="0">
                <a:latin typeface="Avenir"/>
              </a:rPr>
              <a:t>Completed Only If Patient Has Decision Making Capacity </a:t>
            </a:r>
            <a:endParaRPr lang="en-US" sz="2700" b="0" dirty="0">
              <a:solidFill>
                <a:srgbClr val="000000"/>
              </a:solidFill>
              <a:latin typeface="Avenir"/>
            </a:endParaRPr>
          </a:p>
          <a:p>
            <a:endParaRPr lang="en-US" dirty="0"/>
          </a:p>
        </p:txBody>
      </p:sp>
      <p:pic>
        <p:nvPicPr>
          <p:cNvPr id="4" name="Content Placeholder 3" descr="A green box with black text&#10;&#10;AI-generated content may be incorrect.">
            <a:extLst>
              <a:ext uri="{FF2B5EF4-FFF2-40B4-BE49-F238E27FC236}">
                <a16:creationId xmlns:a16="http://schemas.microsoft.com/office/drawing/2014/main" id="{413B2AE0-66DD-0668-6C81-022E4F7A92BA}"/>
              </a:ext>
            </a:extLst>
          </p:cNvPr>
          <p:cNvPicPr>
            <a:picLocks noGrp="1" noChangeAspect="1"/>
          </p:cNvPicPr>
          <p:nvPr>
            <p:ph idx="1"/>
          </p:nvPr>
        </p:nvPicPr>
        <p:blipFill>
          <a:blip r:embed="rId2"/>
          <a:stretch>
            <a:fillRect/>
          </a:stretch>
        </p:blipFill>
        <p:spPr>
          <a:xfrm>
            <a:off x="121713" y="2383999"/>
            <a:ext cx="8910140" cy="719034"/>
          </a:xfrm>
          <a:prstGeom prst="rect">
            <a:avLst/>
          </a:prstGeom>
        </p:spPr>
      </p:pic>
    </p:spTree>
    <p:extLst>
      <p:ext uri="{BB962C8B-B14F-4D97-AF65-F5344CB8AC3E}">
        <p14:creationId xmlns:p14="http://schemas.microsoft.com/office/powerpoint/2010/main" val="3381332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F6EA-3BCD-B89D-DB43-B1F172205964}"/>
              </a:ext>
            </a:extLst>
          </p:cNvPr>
          <p:cNvSpPr>
            <a:spLocks noGrp="1"/>
          </p:cNvSpPr>
          <p:nvPr>
            <p:ph type="title"/>
          </p:nvPr>
        </p:nvSpPr>
        <p:spPr>
          <a:xfrm>
            <a:off x="530853" y="292964"/>
            <a:ext cx="7886700" cy="1236640"/>
          </a:xfrm>
        </p:spPr>
        <p:txBody>
          <a:bodyPr>
            <a:noAutofit/>
          </a:bodyPr>
          <a:lstStyle/>
          <a:p>
            <a:r>
              <a:rPr lang="en-US" sz="2700" dirty="0"/>
              <a:t>Section E</a:t>
            </a:r>
            <a:br>
              <a:rPr lang="en-US" sz="2700" dirty="0"/>
            </a:br>
            <a:r>
              <a:rPr lang="en-US" sz="2700" dirty="0"/>
              <a:t>Completed Only If Patient Has Decision Making Capacity </a:t>
            </a:r>
          </a:p>
        </p:txBody>
      </p:sp>
      <p:sp>
        <p:nvSpPr>
          <p:cNvPr id="3" name="Content Placeholder 2">
            <a:extLst>
              <a:ext uri="{FF2B5EF4-FFF2-40B4-BE49-F238E27FC236}">
                <a16:creationId xmlns:a16="http://schemas.microsoft.com/office/drawing/2014/main" id="{F12D5F8D-FC87-4CA2-362F-FAA6DADFC6EB}"/>
              </a:ext>
            </a:extLst>
          </p:cNvPr>
          <p:cNvSpPr>
            <a:spLocks noGrp="1"/>
          </p:cNvSpPr>
          <p:nvPr>
            <p:ph idx="1"/>
          </p:nvPr>
        </p:nvSpPr>
        <p:spPr>
          <a:xfrm>
            <a:off x="390617" y="1669002"/>
            <a:ext cx="8389399" cy="3790765"/>
          </a:xfrm>
        </p:spPr>
        <p:txBody>
          <a:bodyPr vert="horz" lIns="91440" tIns="45720" rIns="91440" bIns="45720" rtlCol="0" anchor="t">
            <a:normAutofit/>
          </a:bodyPr>
          <a:lstStyle/>
          <a:p>
            <a:pPr>
              <a:lnSpc>
                <a:spcPct val="125000"/>
              </a:lnSpc>
              <a:spcBef>
                <a:spcPts val="0"/>
              </a:spcBef>
            </a:pPr>
            <a:r>
              <a:rPr lang="en-US" sz="2400" dirty="0">
                <a:latin typeface="Avenir"/>
              </a:rPr>
              <a:t>Patient’s permission for surrogate to modify or revoke the NJ POLST orders. Any modification must be in collaboration with patient’s physician/APN/PA.</a:t>
            </a:r>
          </a:p>
          <a:p>
            <a:pPr>
              <a:lnSpc>
                <a:spcPct val="125000"/>
              </a:lnSpc>
              <a:spcBef>
                <a:spcPts val="0"/>
              </a:spcBef>
            </a:pPr>
            <a:r>
              <a:rPr lang="en-US" sz="2400" dirty="0">
                <a:solidFill>
                  <a:srgbClr val="FF0000"/>
                </a:solidFill>
                <a:latin typeface="Avenir"/>
              </a:rPr>
              <a:t>Important! </a:t>
            </a:r>
            <a:r>
              <a:rPr lang="en-US" sz="2400" dirty="0">
                <a:latin typeface="Avenir"/>
              </a:rPr>
              <a:t>Avoid conflict; Ensure you are naming same designated surrogate as in healthcare proxy/representative in AD </a:t>
            </a:r>
            <a:endParaRPr lang="en-US" sz="2400" dirty="0"/>
          </a:p>
        </p:txBody>
      </p:sp>
    </p:spTree>
    <p:extLst>
      <p:ext uri="{BB962C8B-B14F-4D97-AF65-F5344CB8AC3E}">
        <p14:creationId xmlns:p14="http://schemas.microsoft.com/office/powerpoint/2010/main" val="616636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een form with black text&#10;&#10;AI-generated content may be incorrect.">
            <a:extLst>
              <a:ext uri="{FF2B5EF4-FFF2-40B4-BE49-F238E27FC236}">
                <a16:creationId xmlns:a16="http://schemas.microsoft.com/office/drawing/2014/main" id="{40945654-7490-7317-2133-952650CA5980}"/>
              </a:ext>
            </a:extLst>
          </p:cNvPr>
          <p:cNvPicPr>
            <a:picLocks noGrp="1" noChangeAspect="1"/>
          </p:cNvPicPr>
          <p:nvPr>
            <p:ph idx="1"/>
          </p:nvPr>
        </p:nvPicPr>
        <p:blipFill>
          <a:blip r:embed="rId3"/>
          <a:stretch>
            <a:fillRect/>
          </a:stretch>
        </p:blipFill>
        <p:spPr>
          <a:xfrm>
            <a:off x="56368" y="1020931"/>
            <a:ext cx="9031263" cy="3844031"/>
          </a:xfrm>
          <a:prstGeom prst="rect">
            <a:avLst/>
          </a:prstGeom>
        </p:spPr>
      </p:pic>
      <p:sp>
        <p:nvSpPr>
          <p:cNvPr id="5" name="TextBox 4">
            <a:extLst>
              <a:ext uri="{FF2B5EF4-FFF2-40B4-BE49-F238E27FC236}">
                <a16:creationId xmlns:a16="http://schemas.microsoft.com/office/drawing/2014/main" id="{364C7E4E-FEC7-4B51-B93E-FB13C50C937B}"/>
              </a:ext>
            </a:extLst>
          </p:cNvPr>
          <p:cNvSpPr txBox="1"/>
          <p:nvPr/>
        </p:nvSpPr>
        <p:spPr>
          <a:xfrm>
            <a:off x="341790" y="281411"/>
            <a:ext cx="4572000" cy="646331"/>
          </a:xfrm>
          <a:prstGeom prst="rect">
            <a:avLst/>
          </a:prstGeom>
          <a:noFill/>
        </p:spPr>
        <p:txBody>
          <a:bodyPr wrap="square">
            <a:spAutoFit/>
          </a:bodyPr>
          <a:lstStyle/>
          <a:p>
            <a:r>
              <a:rPr lang="en-US" sz="3600" b="1" dirty="0">
                <a:solidFill>
                  <a:srgbClr val="C00000"/>
                </a:solidFill>
                <a:latin typeface="Avenir" panose="02000503020000020003"/>
              </a:rPr>
              <a:t>Section F-Signatures</a:t>
            </a:r>
          </a:p>
        </p:txBody>
      </p:sp>
    </p:spTree>
    <p:extLst>
      <p:ext uri="{BB962C8B-B14F-4D97-AF65-F5344CB8AC3E}">
        <p14:creationId xmlns:p14="http://schemas.microsoft.com/office/powerpoint/2010/main" val="3684918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BA2D-FC9E-5483-84E3-11447390647B}"/>
              </a:ext>
            </a:extLst>
          </p:cNvPr>
          <p:cNvSpPr>
            <a:spLocks noGrp="1"/>
          </p:cNvSpPr>
          <p:nvPr>
            <p:ph type="title"/>
          </p:nvPr>
        </p:nvSpPr>
        <p:spPr>
          <a:xfrm>
            <a:off x="628650" y="365126"/>
            <a:ext cx="7886700" cy="751007"/>
          </a:xfrm>
        </p:spPr>
        <p:txBody>
          <a:bodyPr>
            <a:normAutofit/>
          </a:bodyPr>
          <a:lstStyle/>
          <a:p>
            <a:r>
              <a:rPr lang="en-US" sz="3300" dirty="0"/>
              <a:t>Section F-Signatures</a:t>
            </a:r>
            <a:endParaRPr lang="en-US" b="1" dirty="0">
              <a:solidFill>
                <a:srgbClr val="C00000"/>
              </a:solidFill>
            </a:endParaRPr>
          </a:p>
        </p:txBody>
      </p:sp>
      <p:sp>
        <p:nvSpPr>
          <p:cNvPr id="3" name="Content Placeholder 2">
            <a:extLst>
              <a:ext uri="{FF2B5EF4-FFF2-40B4-BE49-F238E27FC236}">
                <a16:creationId xmlns:a16="http://schemas.microsoft.com/office/drawing/2014/main" id="{9CED9E14-EB2D-3367-F64A-10B12D6FC13A}"/>
              </a:ext>
            </a:extLst>
          </p:cNvPr>
          <p:cNvSpPr>
            <a:spLocks noGrp="1"/>
          </p:cNvSpPr>
          <p:nvPr>
            <p:ph idx="1"/>
          </p:nvPr>
        </p:nvSpPr>
        <p:spPr>
          <a:xfrm>
            <a:off x="628650" y="3513860"/>
            <a:ext cx="7886700" cy="2908991"/>
          </a:xfrm>
        </p:spPr>
        <p:txBody>
          <a:bodyPr vert="horz" lIns="91440" tIns="45720" rIns="91440" bIns="45720" rtlCol="0" anchor="t">
            <a:normAutofit/>
          </a:bodyPr>
          <a:lstStyle/>
          <a:p>
            <a:pPr>
              <a:lnSpc>
                <a:spcPct val="125000"/>
              </a:lnSpc>
              <a:spcBef>
                <a:spcPts val="0"/>
              </a:spcBef>
            </a:pPr>
            <a:r>
              <a:rPr lang="en-US" sz="2400" b="1" dirty="0">
                <a:latin typeface="Avenir"/>
              </a:rPr>
              <a:t>Must </a:t>
            </a:r>
            <a:r>
              <a:rPr lang="en-US" sz="2400" dirty="0">
                <a:latin typeface="Avenir"/>
              </a:rPr>
              <a:t>be signed by patient with capacity or designated surrogate decision maker for patients who lack capacity.</a:t>
            </a:r>
          </a:p>
          <a:p>
            <a:pPr>
              <a:lnSpc>
                <a:spcPct val="125000"/>
              </a:lnSpc>
              <a:spcBef>
                <a:spcPts val="0"/>
              </a:spcBef>
            </a:pPr>
            <a:r>
              <a:rPr lang="en-US" sz="2400" dirty="0">
                <a:latin typeface="Avenir"/>
              </a:rPr>
              <a:t>Physician/APN/PA must print name and license number, sign and print date and phone number.</a:t>
            </a:r>
          </a:p>
          <a:p>
            <a:endParaRPr lang="en-US" sz="2400" dirty="0"/>
          </a:p>
        </p:txBody>
      </p:sp>
      <p:pic>
        <p:nvPicPr>
          <p:cNvPr id="6" name="Picture 5">
            <a:extLst>
              <a:ext uri="{FF2B5EF4-FFF2-40B4-BE49-F238E27FC236}">
                <a16:creationId xmlns:a16="http://schemas.microsoft.com/office/drawing/2014/main" id="{5FED2383-7F6D-42C7-BBF5-93B0F714D596}"/>
              </a:ext>
            </a:extLst>
          </p:cNvPr>
          <p:cNvPicPr>
            <a:picLocks noChangeAspect="1"/>
          </p:cNvPicPr>
          <p:nvPr/>
        </p:nvPicPr>
        <p:blipFill>
          <a:blip r:embed="rId2"/>
          <a:stretch>
            <a:fillRect/>
          </a:stretch>
        </p:blipFill>
        <p:spPr>
          <a:xfrm>
            <a:off x="2943826" y="1047053"/>
            <a:ext cx="3385953" cy="2275691"/>
          </a:xfrm>
          <a:prstGeom prst="rect">
            <a:avLst/>
          </a:prstGeom>
        </p:spPr>
      </p:pic>
    </p:spTree>
    <p:extLst>
      <p:ext uri="{BB962C8B-B14F-4D97-AF65-F5344CB8AC3E}">
        <p14:creationId xmlns:p14="http://schemas.microsoft.com/office/powerpoint/2010/main" val="3280996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5222F-6C5D-8336-5351-9DFED48466B9}"/>
              </a:ext>
            </a:extLst>
          </p:cNvPr>
          <p:cNvSpPr>
            <a:spLocks noGrp="1"/>
          </p:cNvSpPr>
          <p:nvPr>
            <p:ph type="title"/>
          </p:nvPr>
        </p:nvSpPr>
        <p:spPr>
          <a:xfrm>
            <a:off x="353442" y="496319"/>
            <a:ext cx="7886700" cy="463838"/>
          </a:xfrm>
        </p:spPr>
        <p:txBody>
          <a:bodyPr>
            <a:noAutofit/>
          </a:bodyPr>
          <a:lstStyle/>
          <a:p>
            <a:r>
              <a:rPr lang="en-US" sz="3600" dirty="0">
                <a:latin typeface="Avenir"/>
              </a:rPr>
              <a:t>NJ POLST Specifics for Providers</a:t>
            </a:r>
            <a:endParaRPr lang="en-US" sz="3600" b="1" dirty="0">
              <a:solidFill>
                <a:srgbClr val="C00000"/>
              </a:solidFill>
            </a:endParaRPr>
          </a:p>
        </p:txBody>
      </p:sp>
      <p:sp>
        <p:nvSpPr>
          <p:cNvPr id="3" name="Content Placeholder 2">
            <a:extLst>
              <a:ext uri="{FF2B5EF4-FFF2-40B4-BE49-F238E27FC236}">
                <a16:creationId xmlns:a16="http://schemas.microsoft.com/office/drawing/2014/main" id="{A66BB102-EC14-28A8-D7E7-C748B74F261D}"/>
              </a:ext>
            </a:extLst>
          </p:cNvPr>
          <p:cNvSpPr>
            <a:spLocks noGrp="1"/>
          </p:cNvSpPr>
          <p:nvPr>
            <p:ph idx="1"/>
          </p:nvPr>
        </p:nvSpPr>
        <p:spPr>
          <a:xfrm>
            <a:off x="275207" y="1332594"/>
            <a:ext cx="8522563" cy="4375748"/>
          </a:xfrm>
        </p:spPr>
        <p:txBody>
          <a:bodyPr vert="horz" lIns="91440" tIns="45720" rIns="91440" bIns="45720" rtlCol="0" anchor="t">
            <a:normAutofit/>
          </a:bodyPr>
          <a:lstStyle/>
          <a:p>
            <a:pPr>
              <a:lnSpc>
                <a:spcPct val="135000"/>
              </a:lnSpc>
              <a:spcBef>
                <a:spcPts val="0"/>
              </a:spcBef>
            </a:pPr>
            <a:r>
              <a:rPr lang="en-US" sz="2400" dirty="0">
                <a:latin typeface="Avenir"/>
              </a:rPr>
              <a:t>Always copy POLST form as two-sided to include reverse side.</a:t>
            </a:r>
          </a:p>
          <a:p>
            <a:pPr>
              <a:lnSpc>
                <a:spcPct val="135000"/>
              </a:lnSpc>
              <a:spcBef>
                <a:spcPts val="0"/>
              </a:spcBef>
            </a:pPr>
            <a:r>
              <a:rPr lang="en-US" sz="2400" dirty="0">
                <a:latin typeface="Avenir"/>
              </a:rPr>
              <a:t>Ensure there is a: </a:t>
            </a:r>
          </a:p>
          <a:p>
            <a:pPr lvl="1">
              <a:lnSpc>
                <a:spcPct val="135000"/>
              </a:lnSpc>
              <a:spcBef>
                <a:spcPts val="0"/>
              </a:spcBef>
              <a:buFont typeface="Courier New" panose="020B0604020202020204" pitchFamily="34" charset="0"/>
              <a:buChar char="o"/>
            </a:pPr>
            <a:r>
              <a:rPr lang="en-US" dirty="0">
                <a:latin typeface="Avenir"/>
              </a:rPr>
              <a:t>Place to print person’s name, address and date of birth.</a:t>
            </a:r>
            <a:endParaRPr lang="en-US" dirty="0"/>
          </a:p>
          <a:p>
            <a:pPr lvl="1">
              <a:lnSpc>
                <a:spcPct val="135000"/>
              </a:lnSpc>
              <a:spcBef>
                <a:spcPts val="0"/>
              </a:spcBef>
              <a:buFont typeface="Courier New" panose="020B0604020202020204" pitchFamily="34" charset="0"/>
              <a:buChar char="o"/>
            </a:pPr>
            <a:r>
              <a:rPr lang="en-US" dirty="0">
                <a:latin typeface="Avenir"/>
              </a:rPr>
              <a:t>Place to print surrogate’s name, address and phone number.</a:t>
            </a:r>
          </a:p>
          <a:p>
            <a:pPr>
              <a:lnSpc>
                <a:spcPct val="135000"/>
              </a:lnSpc>
              <a:spcBef>
                <a:spcPts val="0"/>
              </a:spcBef>
            </a:pPr>
            <a:r>
              <a:rPr lang="en-US" sz="2400" dirty="0">
                <a:latin typeface="Avenir"/>
              </a:rPr>
              <a:t>Original (GREEN) stays with patient.</a:t>
            </a:r>
          </a:p>
          <a:p>
            <a:pPr>
              <a:lnSpc>
                <a:spcPct val="135000"/>
              </a:lnSpc>
              <a:spcBef>
                <a:spcPts val="0"/>
              </a:spcBef>
            </a:pPr>
            <a:r>
              <a:rPr lang="en-US" sz="2400" dirty="0">
                <a:latin typeface="Avenir"/>
              </a:rPr>
              <a:t>Copies for medical record (two-sided-can be copied on white paper).</a:t>
            </a:r>
          </a:p>
          <a:p>
            <a:endParaRPr lang="en-US" sz="2400" dirty="0"/>
          </a:p>
        </p:txBody>
      </p:sp>
    </p:spTree>
    <p:extLst>
      <p:ext uri="{BB962C8B-B14F-4D97-AF65-F5344CB8AC3E}">
        <p14:creationId xmlns:p14="http://schemas.microsoft.com/office/powerpoint/2010/main" val="65776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672484" y="301630"/>
            <a:ext cx="5180065" cy="428992"/>
          </a:xfrm>
        </p:spPr>
        <p:txBody>
          <a:bodyPr>
            <a:noAutofit/>
          </a:bodyPr>
          <a:lstStyle/>
          <a:p>
            <a:pPr algn="l"/>
            <a:r>
              <a:rPr lang="en-US" sz="3600" dirty="0"/>
              <a:t>Did You Know…</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150921" y="899298"/>
            <a:ext cx="8922058" cy="5164151"/>
          </a:xfrm>
        </p:spPr>
        <p:txBody>
          <a:bodyPr>
            <a:normAutofit fontScale="47500" lnSpcReduction="20000"/>
          </a:bodyPr>
          <a:lstStyle/>
          <a:p>
            <a:pPr>
              <a:lnSpc>
                <a:spcPct val="140000"/>
              </a:lnSpc>
            </a:pPr>
            <a:r>
              <a:rPr lang="en-US" sz="2900" dirty="0"/>
              <a:t>You don’t need a lawyer to complete an advanced directive.  It can be witnessed by two adults who are not your healthcare proxy.</a:t>
            </a:r>
          </a:p>
          <a:p>
            <a:pPr>
              <a:lnSpc>
                <a:spcPct val="140000"/>
              </a:lnSpc>
            </a:pPr>
            <a:r>
              <a:rPr lang="en-US" sz="2900" dirty="0"/>
              <a:t>Is your spouse your healthcare proxy? If you become divorced or legally separately, this will be revoked. If not legally separated, the proxy remains as is. If not legally married, your partner, no matter how long you have been together, is not automatically your healthcare proxy.</a:t>
            </a:r>
          </a:p>
          <a:p>
            <a:pPr>
              <a:lnSpc>
                <a:spcPct val="140000"/>
              </a:lnSpc>
            </a:pPr>
            <a:r>
              <a:rPr lang="en-US" sz="2900" dirty="0"/>
              <a:t>Haven’t decided on a healthcare proxy? The priority order of persons who would be asked to make decisions for you, if you could not speak on your own behalf are:  </a:t>
            </a:r>
          </a:p>
          <a:p>
            <a:pPr marL="0" indent="0">
              <a:lnSpc>
                <a:spcPct val="120000"/>
              </a:lnSpc>
              <a:buNone/>
            </a:pPr>
            <a:r>
              <a:rPr lang="en-US" sz="2900" dirty="0"/>
              <a:t>	</a:t>
            </a:r>
            <a:r>
              <a:rPr lang="en-US" sz="2900" i="1" dirty="0"/>
              <a:t>1. spouse, partner in a civil union couple, or domestic partner, if not legally separated </a:t>
            </a:r>
          </a:p>
          <a:p>
            <a:pPr marL="0" indent="0">
              <a:lnSpc>
                <a:spcPct val="120000"/>
              </a:lnSpc>
              <a:buNone/>
            </a:pPr>
            <a:r>
              <a:rPr lang="en-US" sz="2900" i="1" dirty="0"/>
              <a:t>	2. child, age 18 or older</a:t>
            </a:r>
          </a:p>
          <a:p>
            <a:pPr marL="0" indent="0">
              <a:lnSpc>
                <a:spcPct val="120000"/>
              </a:lnSpc>
              <a:buNone/>
            </a:pPr>
            <a:r>
              <a:rPr lang="en-US" sz="2900" i="1" dirty="0"/>
              <a:t>	3. parent </a:t>
            </a:r>
          </a:p>
          <a:p>
            <a:pPr marL="0" indent="0">
              <a:lnSpc>
                <a:spcPct val="120000"/>
              </a:lnSpc>
              <a:buNone/>
            </a:pPr>
            <a:r>
              <a:rPr lang="en-US" sz="2900" i="1" dirty="0"/>
              <a:t>	4. sibling, age 18 or older   </a:t>
            </a:r>
          </a:p>
          <a:p>
            <a:pPr marL="0" indent="0">
              <a:lnSpc>
                <a:spcPct val="140000"/>
              </a:lnSpc>
              <a:buNone/>
            </a:pPr>
            <a:r>
              <a:rPr lang="en-US" sz="2900" i="1" dirty="0"/>
              <a:t>	5. close friend</a:t>
            </a:r>
          </a:p>
          <a:p>
            <a:pPr>
              <a:lnSpc>
                <a:spcPct val="140000"/>
              </a:lnSpc>
            </a:pPr>
            <a:r>
              <a:rPr lang="en-US" sz="2900" dirty="0"/>
              <a:t>Advance care planning is about what treatment and care you </a:t>
            </a:r>
            <a:r>
              <a:rPr lang="en-US" sz="2900" b="1" cap="small" dirty="0">
                <a:solidFill>
                  <a:srgbClr val="C00000"/>
                </a:solidFill>
              </a:rPr>
              <a:t>would</a:t>
            </a:r>
            <a:r>
              <a:rPr lang="en-US" sz="2900" dirty="0"/>
              <a:t> </a:t>
            </a:r>
            <a:r>
              <a:rPr lang="en-US" sz="2900" cap="small" dirty="0"/>
              <a:t>and </a:t>
            </a:r>
            <a:r>
              <a:rPr lang="en-US" sz="2900" b="1" cap="small" dirty="0">
                <a:solidFill>
                  <a:srgbClr val="C00000"/>
                </a:solidFill>
              </a:rPr>
              <a:t>would not want</a:t>
            </a:r>
            <a:r>
              <a:rPr lang="en-US" sz="2900" b="1" cap="small" dirty="0"/>
              <a:t> </a:t>
            </a:r>
            <a:r>
              <a:rPr lang="en-US" sz="2900" cap="small" dirty="0"/>
              <a:t>.</a:t>
            </a:r>
            <a:r>
              <a:rPr lang="en-US" sz="2900" dirty="0"/>
              <a:t>… these are equally important.</a:t>
            </a:r>
          </a:p>
          <a:p>
            <a:pPr>
              <a:lnSpc>
                <a:spcPct val="140000"/>
              </a:lnSpc>
            </a:pPr>
            <a:r>
              <a:rPr lang="en-US" sz="2900" dirty="0"/>
              <a:t>April 16</a:t>
            </a:r>
            <a:r>
              <a:rPr lang="en-US" sz="2900" baseline="30000" dirty="0"/>
              <a:t>th</a:t>
            </a:r>
            <a:r>
              <a:rPr lang="en-US" sz="2900" dirty="0"/>
              <a:t> is National Healthcare Decision Day</a:t>
            </a:r>
          </a:p>
          <a:p>
            <a:endParaRPr lang="en-US" dirty="0"/>
          </a:p>
        </p:txBody>
      </p:sp>
    </p:spTree>
    <p:extLst>
      <p:ext uri="{BB962C8B-B14F-4D97-AF65-F5344CB8AC3E}">
        <p14:creationId xmlns:p14="http://schemas.microsoft.com/office/powerpoint/2010/main" val="2295289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3A3F-09E1-9218-48E6-30DFAA4180DC}"/>
              </a:ext>
            </a:extLst>
          </p:cNvPr>
          <p:cNvSpPr>
            <a:spLocks noGrp="1"/>
          </p:cNvSpPr>
          <p:nvPr>
            <p:ph type="title"/>
          </p:nvPr>
        </p:nvSpPr>
        <p:spPr>
          <a:xfrm>
            <a:off x="469730" y="401799"/>
            <a:ext cx="7886700" cy="640986"/>
          </a:xfrm>
        </p:spPr>
        <p:txBody>
          <a:bodyPr>
            <a:normAutofit/>
          </a:bodyPr>
          <a:lstStyle/>
          <a:p>
            <a:r>
              <a:rPr lang="en-US" sz="3600" dirty="0">
                <a:latin typeface="Avenir"/>
              </a:rPr>
              <a:t>Key Points </a:t>
            </a:r>
            <a:endParaRPr lang="en-US" sz="3600" b="1" dirty="0">
              <a:solidFill>
                <a:srgbClr val="C00000"/>
              </a:solidFill>
              <a:latin typeface="Avenir"/>
            </a:endParaRPr>
          </a:p>
        </p:txBody>
      </p:sp>
      <p:sp>
        <p:nvSpPr>
          <p:cNvPr id="3" name="Content Placeholder 2">
            <a:extLst>
              <a:ext uri="{FF2B5EF4-FFF2-40B4-BE49-F238E27FC236}">
                <a16:creationId xmlns:a16="http://schemas.microsoft.com/office/drawing/2014/main" id="{253E379B-1DC2-DE49-B63D-5BCD49BE1B0B}"/>
              </a:ext>
            </a:extLst>
          </p:cNvPr>
          <p:cNvSpPr>
            <a:spLocks noGrp="1"/>
          </p:cNvSpPr>
          <p:nvPr>
            <p:ph idx="1"/>
          </p:nvPr>
        </p:nvSpPr>
        <p:spPr>
          <a:xfrm>
            <a:off x="266329" y="1251069"/>
            <a:ext cx="8646851" cy="4351338"/>
          </a:xfrm>
        </p:spPr>
        <p:txBody>
          <a:bodyPr vert="horz" lIns="91440" tIns="45720" rIns="91440" bIns="45720" rtlCol="0" anchor="t">
            <a:normAutofit/>
          </a:bodyPr>
          <a:lstStyle/>
          <a:p>
            <a:pPr>
              <a:lnSpc>
                <a:spcPct val="125000"/>
              </a:lnSpc>
              <a:spcBef>
                <a:spcPts val="0"/>
              </a:spcBef>
            </a:pPr>
            <a:r>
              <a:rPr lang="en-US" sz="2400" dirty="0">
                <a:latin typeface="Avenir"/>
              </a:rPr>
              <a:t>NOTE- completing a POLST form is entirely voluntary for patients with advanced illness.</a:t>
            </a:r>
          </a:p>
          <a:p>
            <a:pPr>
              <a:lnSpc>
                <a:spcPct val="125000"/>
              </a:lnSpc>
              <a:spcBef>
                <a:spcPts val="0"/>
              </a:spcBef>
            </a:pPr>
            <a:r>
              <a:rPr lang="en-US" sz="2400" dirty="0">
                <a:latin typeface="Avenir"/>
              </a:rPr>
              <a:t>Having individual end-of-life conversations are an important and necessary part of good medical care.</a:t>
            </a:r>
          </a:p>
          <a:p>
            <a:pPr>
              <a:lnSpc>
                <a:spcPct val="125000"/>
              </a:lnSpc>
              <a:spcBef>
                <a:spcPts val="0"/>
              </a:spcBef>
            </a:pPr>
            <a:r>
              <a:rPr lang="en-US" sz="2400" dirty="0">
                <a:latin typeface="Avenir"/>
              </a:rPr>
              <a:t>Providers (Physicians/APNs/PAs) are responsible for the final clarification of patient preferences and documentation of the appropriate orders on the POLST form.</a:t>
            </a:r>
          </a:p>
          <a:p>
            <a:endParaRPr lang="en-US" dirty="0"/>
          </a:p>
        </p:txBody>
      </p:sp>
    </p:spTree>
    <p:extLst>
      <p:ext uri="{BB962C8B-B14F-4D97-AF65-F5344CB8AC3E}">
        <p14:creationId xmlns:p14="http://schemas.microsoft.com/office/powerpoint/2010/main" val="987809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53F12A-19C7-C311-5F13-31C0B170F13C}"/>
              </a:ext>
            </a:extLst>
          </p:cNvPr>
          <p:cNvSpPr>
            <a:spLocks noGrp="1"/>
          </p:cNvSpPr>
          <p:nvPr>
            <p:ph idx="1"/>
          </p:nvPr>
        </p:nvSpPr>
        <p:spPr>
          <a:xfrm>
            <a:off x="399495" y="1049991"/>
            <a:ext cx="8558074" cy="3812324"/>
          </a:xfrm>
        </p:spPr>
        <p:txBody>
          <a:bodyPr vert="horz" lIns="91440" tIns="45720" rIns="91440" bIns="45720" rtlCol="0" anchor="t">
            <a:noAutofit/>
          </a:bodyPr>
          <a:lstStyle/>
          <a:p>
            <a:pPr>
              <a:lnSpc>
                <a:spcPct val="125000"/>
              </a:lnSpc>
              <a:spcBef>
                <a:spcPts val="0"/>
              </a:spcBef>
            </a:pPr>
            <a:r>
              <a:rPr lang="en-US" sz="2400" dirty="0">
                <a:latin typeface="Avenir"/>
              </a:rPr>
              <a:t>The original POLST form on green paper, stays with the individual at all times.</a:t>
            </a:r>
          </a:p>
          <a:p>
            <a:pPr>
              <a:lnSpc>
                <a:spcPct val="125000"/>
              </a:lnSpc>
              <a:spcBef>
                <a:spcPts val="0"/>
              </a:spcBef>
            </a:pPr>
            <a:r>
              <a:rPr lang="en-US" sz="2400" dirty="0">
                <a:latin typeface="Avenir"/>
              </a:rPr>
              <a:t>If a patient is transferred to another setting, the original POLST form goes with the patient.</a:t>
            </a:r>
          </a:p>
          <a:p>
            <a:pPr>
              <a:lnSpc>
                <a:spcPct val="125000"/>
              </a:lnSpc>
              <a:spcBef>
                <a:spcPts val="0"/>
              </a:spcBef>
            </a:pPr>
            <a:r>
              <a:rPr lang="en-US" sz="2400" dirty="0">
                <a:latin typeface="Avenir"/>
              </a:rPr>
              <a:t>At home, patients should place the original form in a visible location so it can be found easily by emergency medical personnel.</a:t>
            </a:r>
          </a:p>
          <a:p>
            <a:pPr>
              <a:lnSpc>
                <a:spcPct val="125000"/>
              </a:lnSpc>
              <a:spcBef>
                <a:spcPts val="0"/>
              </a:spcBef>
            </a:pPr>
            <a:endParaRPr lang="en-US" sz="2400" dirty="0"/>
          </a:p>
          <a:p>
            <a:endParaRPr lang="en-US" sz="2400" dirty="0"/>
          </a:p>
        </p:txBody>
      </p:sp>
      <p:pic>
        <p:nvPicPr>
          <p:cNvPr id="4" name="Picture 2">
            <a:extLst>
              <a:ext uri="{FF2B5EF4-FFF2-40B4-BE49-F238E27FC236}">
                <a16:creationId xmlns:a16="http://schemas.microsoft.com/office/drawing/2014/main" id="{6AF66C98-88C8-441B-05FB-C002DB370A5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61886" y="3831424"/>
            <a:ext cx="1820227" cy="24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5700E04-D403-C09A-B668-29D3DC6DB1B4}"/>
              </a:ext>
            </a:extLst>
          </p:cNvPr>
          <p:cNvSpPr txBox="1"/>
          <p:nvPr/>
        </p:nvSpPr>
        <p:spPr>
          <a:xfrm>
            <a:off x="309054" y="208351"/>
            <a:ext cx="4572000" cy="646331"/>
          </a:xfrm>
          <a:prstGeom prst="rect">
            <a:avLst/>
          </a:prstGeom>
          <a:noFill/>
        </p:spPr>
        <p:txBody>
          <a:bodyPr wrap="square">
            <a:spAutoFit/>
          </a:bodyPr>
          <a:lstStyle/>
          <a:p>
            <a:r>
              <a:rPr lang="en-US" sz="3600" b="1" dirty="0">
                <a:solidFill>
                  <a:srgbClr val="C00000"/>
                </a:solidFill>
                <a:latin typeface="+mj-lt"/>
              </a:rPr>
              <a:t>Key Points</a:t>
            </a:r>
            <a:endParaRPr lang="en-US" sz="3600" dirty="0">
              <a:solidFill>
                <a:srgbClr val="C00000"/>
              </a:solidFill>
              <a:latin typeface="+mj-lt"/>
            </a:endParaRPr>
          </a:p>
        </p:txBody>
      </p:sp>
    </p:spTree>
    <p:extLst>
      <p:ext uri="{BB962C8B-B14F-4D97-AF65-F5344CB8AC3E}">
        <p14:creationId xmlns:p14="http://schemas.microsoft.com/office/powerpoint/2010/main" val="1034521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30EB-6DA8-B69D-6C8B-6A5F6460A178}"/>
              </a:ext>
            </a:extLst>
          </p:cNvPr>
          <p:cNvSpPr>
            <a:spLocks noGrp="1"/>
          </p:cNvSpPr>
          <p:nvPr>
            <p:ph type="title"/>
          </p:nvPr>
        </p:nvSpPr>
        <p:spPr>
          <a:xfrm>
            <a:off x="408607" y="192131"/>
            <a:ext cx="7886700" cy="726558"/>
          </a:xfrm>
        </p:spPr>
        <p:txBody>
          <a:bodyPr>
            <a:normAutofit/>
          </a:bodyPr>
          <a:lstStyle/>
          <a:p>
            <a:r>
              <a:rPr lang="en-US" sz="3600" b="1" dirty="0">
                <a:solidFill>
                  <a:srgbClr val="C00000"/>
                </a:solidFill>
                <a:latin typeface="Avenir"/>
              </a:rPr>
              <a:t>Key Points</a:t>
            </a:r>
          </a:p>
        </p:txBody>
      </p:sp>
      <p:sp>
        <p:nvSpPr>
          <p:cNvPr id="3" name="Content Placeholder 2">
            <a:extLst>
              <a:ext uri="{FF2B5EF4-FFF2-40B4-BE49-F238E27FC236}">
                <a16:creationId xmlns:a16="http://schemas.microsoft.com/office/drawing/2014/main" id="{56989F1B-C153-161D-8F20-0008F57EC990}"/>
              </a:ext>
            </a:extLst>
          </p:cNvPr>
          <p:cNvSpPr>
            <a:spLocks noGrp="1"/>
          </p:cNvSpPr>
          <p:nvPr>
            <p:ph idx="1"/>
          </p:nvPr>
        </p:nvSpPr>
        <p:spPr>
          <a:xfrm>
            <a:off x="177553" y="914425"/>
            <a:ext cx="8792566" cy="5557396"/>
          </a:xfrm>
        </p:spPr>
        <p:txBody>
          <a:bodyPr vert="horz" lIns="91440" tIns="45720" rIns="91440" bIns="45720" rtlCol="0" anchor="t">
            <a:noAutofit/>
          </a:bodyPr>
          <a:lstStyle/>
          <a:p>
            <a:pPr>
              <a:lnSpc>
                <a:spcPct val="125000"/>
              </a:lnSpc>
              <a:spcBef>
                <a:spcPts val="0"/>
              </a:spcBef>
            </a:pPr>
            <a:r>
              <a:rPr lang="en-US" sz="2400" dirty="0">
                <a:latin typeface="Avenir"/>
              </a:rPr>
              <a:t>The POLST form can be modified/revoked by an individual with decision making capacity, verbally or in writing, at any time.</a:t>
            </a:r>
          </a:p>
          <a:p>
            <a:pPr>
              <a:lnSpc>
                <a:spcPct val="125000"/>
              </a:lnSpc>
              <a:spcBef>
                <a:spcPts val="0"/>
              </a:spcBef>
            </a:pPr>
            <a:r>
              <a:rPr lang="en-US" sz="2400" dirty="0">
                <a:latin typeface="Avenir"/>
              </a:rPr>
              <a:t>Changes can be made by the individual’s legally recognized surrogate, in collaboration with the individual’s physician/APN/PA.</a:t>
            </a:r>
          </a:p>
          <a:p>
            <a:pPr>
              <a:lnSpc>
                <a:spcPct val="125000"/>
              </a:lnSpc>
              <a:spcBef>
                <a:spcPts val="0"/>
              </a:spcBef>
            </a:pPr>
            <a:r>
              <a:rPr lang="en-US" sz="2400" dirty="0">
                <a:latin typeface="Avenir"/>
              </a:rPr>
              <a:t>It is good clinical practice to review a patient's POLST form when:</a:t>
            </a:r>
          </a:p>
          <a:p>
            <a:pPr lvl="1">
              <a:lnSpc>
                <a:spcPct val="125000"/>
              </a:lnSpc>
              <a:spcBef>
                <a:spcPts val="0"/>
              </a:spcBef>
              <a:buFont typeface="Courier New" panose="020B0604020202020204" pitchFamily="34" charset="0"/>
              <a:buChar char="o"/>
            </a:pPr>
            <a:r>
              <a:rPr lang="en-US" sz="2000" dirty="0">
                <a:latin typeface="Avenir"/>
              </a:rPr>
              <a:t>They are transferred from one medical setting to another</a:t>
            </a:r>
            <a:endParaRPr lang="en-US" sz="2800" dirty="0"/>
          </a:p>
          <a:p>
            <a:pPr lvl="1">
              <a:lnSpc>
                <a:spcPct val="125000"/>
              </a:lnSpc>
              <a:spcBef>
                <a:spcPts val="0"/>
              </a:spcBef>
              <a:buFont typeface="Courier New" panose="020B0604020202020204" pitchFamily="34" charset="0"/>
              <a:buChar char="o"/>
            </a:pPr>
            <a:r>
              <a:rPr lang="en-US" sz="2000" dirty="0">
                <a:latin typeface="Avenir"/>
              </a:rPr>
              <a:t>If there is a change in the person’s health status </a:t>
            </a:r>
            <a:endParaRPr lang="en-US" sz="2800" dirty="0"/>
          </a:p>
          <a:p>
            <a:pPr lvl="1">
              <a:lnSpc>
                <a:spcPct val="125000"/>
              </a:lnSpc>
              <a:spcBef>
                <a:spcPts val="0"/>
              </a:spcBef>
              <a:buFont typeface="Courier New" panose="020B0604020202020204" pitchFamily="34" charset="0"/>
              <a:buChar char="o"/>
            </a:pPr>
            <a:r>
              <a:rPr lang="en-US" sz="2000" dirty="0">
                <a:latin typeface="Avenir"/>
              </a:rPr>
              <a:t>With a new diagnosis</a:t>
            </a:r>
            <a:endParaRPr lang="en-US" sz="2800" dirty="0"/>
          </a:p>
          <a:p>
            <a:pPr lvl="1">
              <a:lnSpc>
                <a:spcPct val="125000"/>
              </a:lnSpc>
              <a:spcBef>
                <a:spcPts val="0"/>
              </a:spcBef>
              <a:buFont typeface="Courier New" panose="020B0604020202020204" pitchFamily="34" charset="0"/>
              <a:buChar char="o"/>
            </a:pPr>
            <a:r>
              <a:rPr lang="en-US" sz="2000" dirty="0">
                <a:latin typeface="Avenir"/>
              </a:rPr>
              <a:t>Their treatment preferences change.</a:t>
            </a:r>
            <a:endParaRPr lang="en-US" sz="2800" dirty="0"/>
          </a:p>
          <a:p>
            <a:endParaRPr lang="en-US" sz="2400" dirty="0"/>
          </a:p>
        </p:txBody>
      </p:sp>
    </p:spTree>
    <p:extLst>
      <p:ext uri="{BB962C8B-B14F-4D97-AF65-F5344CB8AC3E}">
        <p14:creationId xmlns:p14="http://schemas.microsoft.com/office/powerpoint/2010/main" val="1647337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126A-5BBA-0A2F-0B0A-186A5C842716}"/>
              </a:ext>
            </a:extLst>
          </p:cNvPr>
          <p:cNvSpPr>
            <a:spLocks noGrp="1"/>
          </p:cNvSpPr>
          <p:nvPr>
            <p:ph type="title"/>
          </p:nvPr>
        </p:nvSpPr>
        <p:spPr>
          <a:xfrm>
            <a:off x="239697" y="348695"/>
            <a:ext cx="7886700" cy="664684"/>
          </a:xfrm>
        </p:spPr>
        <p:txBody>
          <a:bodyPr>
            <a:normAutofit/>
          </a:bodyPr>
          <a:lstStyle/>
          <a:p>
            <a:r>
              <a:rPr lang="en-US" sz="3600" dirty="0"/>
              <a:t>Key Points</a:t>
            </a:r>
          </a:p>
        </p:txBody>
      </p:sp>
      <p:sp>
        <p:nvSpPr>
          <p:cNvPr id="3" name="Content Placeholder 2">
            <a:extLst>
              <a:ext uri="{FF2B5EF4-FFF2-40B4-BE49-F238E27FC236}">
                <a16:creationId xmlns:a16="http://schemas.microsoft.com/office/drawing/2014/main" id="{E5A386C9-92F2-C0DC-FD77-963BB810FF87}"/>
              </a:ext>
            </a:extLst>
          </p:cNvPr>
          <p:cNvSpPr>
            <a:spLocks noGrp="1"/>
          </p:cNvSpPr>
          <p:nvPr>
            <p:ph idx="1"/>
          </p:nvPr>
        </p:nvSpPr>
        <p:spPr>
          <a:xfrm>
            <a:off x="239697" y="1452596"/>
            <a:ext cx="8815526" cy="4724367"/>
          </a:xfrm>
        </p:spPr>
        <p:txBody>
          <a:bodyPr vert="horz" lIns="91440" tIns="45720" rIns="91440" bIns="45720" rtlCol="0" anchor="t">
            <a:normAutofit/>
          </a:bodyPr>
          <a:lstStyle/>
          <a:p>
            <a:pPr>
              <a:lnSpc>
                <a:spcPct val="114000"/>
              </a:lnSpc>
            </a:pPr>
            <a:r>
              <a:rPr lang="en-US" sz="2400" dirty="0">
                <a:latin typeface="Avenir"/>
              </a:rPr>
              <a:t>NOTE! Though the POLST form is a national initiative, it is state specific at this time.</a:t>
            </a:r>
          </a:p>
          <a:p>
            <a:pPr>
              <a:lnSpc>
                <a:spcPct val="114000"/>
              </a:lnSpc>
            </a:pPr>
            <a:r>
              <a:rPr lang="en-US" sz="2400" dirty="0">
                <a:latin typeface="Avenir"/>
              </a:rPr>
              <a:t>To ensure that your wishes are honored if you travel between states for extended periods of time, it may be beneficial to coordinate with your local provider, (e.g. oncologist or PCP) for a state-specific POLST form.</a:t>
            </a:r>
          </a:p>
        </p:txBody>
      </p:sp>
    </p:spTree>
    <p:extLst>
      <p:ext uri="{BB962C8B-B14F-4D97-AF65-F5344CB8AC3E}">
        <p14:creationId xmlns:p14="http://schemas.microsoft.com/office/powerpoint/2010/main" val="4044166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5762-7A3C-247F-184F-AB4C12EE9D28}"/>
              </a:ext>
            </a:extLst>
          </p:cNvPr>
          <p:cNvSpPr>
            <a:spLocks noGrp="1"/>
          </p:cNvSpPr>
          <p:nvPr>
            <p:ph type="title"/>
          </p:nvPr>
        </p:nvSpPr>
        <p:spPr>
          <a:xfrm>
            <a:off x="294218" y="205328"/>
            <a:ext cx="7886700" cy="726558"/>
          </a:xfrm>
        </p:spPr>
        <p:txBody>
          <a:bodyPr>
            <a:normAutofit/>
          </a:bodyPr>
          <a:lstStyle/>
          <a:p>
            <a:r>
              <a:rPr lang="en-US" sz="3600" b="1" dirty="0">
                <a:solidFill>
                  <a:srgbClr val="C00000"/>
                </a:solidFill>
                <a:latin typeface="Avenir"/>
              </a:rPr>
              <a:t>Conclusion</a:t>
            </a:r>
          </a:p>
        </p:txBody>
      </p:sp>
      <p:sp>
        <p:nvSpPr>
          <p:cNvPr id="3" name="Content Placeholder 2">
            <a:extLst>
              <a:ext uri="{FF2B5EF4-FFF2-40B4-BE49-F238E27FC236}">
                <a16:creationId xmlns:a16="http://schemas.microsoft.com/office/drawing/2014/main" id="{1B2BC38B-3604-C76E-909A-04ADAE22D06E}"/>
              </a:ext>
            </a:extLst>
          </p:cNvPr>
          <p:cNvSpPr>
            <a:spLocks noGrp="1"/>
          </p:cNvSpPr>
          <p:nvPr>
            <p:ph idx="1"/>
          </p:nvPr>
        </p:nvSpPr>
        <p:spPr>
          <a:xfrm>
            <a:off x="248575" y="955857"/>
            <a:ext cx="8895425" cy="3263504"/>
          </a:xfrm>
        </p:spPr>
        <p:txBody>
          <a:bodyPr vert="horz" lIns="91440" tIns="45720" rIns="91440" bIns="45720" rtlCol="0" anchor="t">
            <a:noAutofit/>
          </a:bodyPr>
          <a:lstStyle/>
          <a:p>
            <a:pPr>
              <a:lnSpc>
                <a:spcPct val="125000"/>
              </a:lnSpc>
              <a:spcBef>
                <a:spcPts val="0"/>
              </a:spcBef>
            </a:pPr>
            <a:r>
              <a:rPr lang="en-US" sz="2400" dirty="0">
                <a:latin typeface="Avenir"/>
              </a:rPr>
              <a:t>POLST is a medical order form that empowers individuals by carefully detailing their personal healthcare wishes.</a:t>
            </a:r>
          </a:p>
          <a:p>
            <a:pPr>
              <a:lnSpc>
                <a:spcPct val="125000"/>
              </a:lnSpc>
              <a:spcBef>
                <a:spcPts val="0"/>
              </a:spcBef>
            </a:pPr>
            <a:r>
              <a:rPr lang="en-US" sz="2400" dirty="0">
                <a:latin typeface="Avenir"/>
              </a:rPr>
              <a:t>POLST translates the intentions found in an AD into an actionable order that every member of the healthcare team understands and respects.</a:t>
            </a:r>
          </a:p>
          <a:p>
            <a:pPr marL="0" indent="0" algn="ctr">
              <a:lnSpc>
                <a:spcPct val="125000"/>
              </a:lnSpc>
              <a:spcBef>
                <a:spcPts val="0"/>
              </a:spcBef>
              <a:buNone/>
            </a:pPr>
            <a:r>
              <a:rPr lang="en-US" sz="2400" b="1" dirty="0">
                <a:solidFill>
                  <a:srgbClr val="FF0000"/>
                </a:solidFill>
                <a:latin typeface="Avenir"/>
              </a:rPr>
              <a:t>Your quality of life during advanced illness should be totally under your control.</a:t>
            </a:r>
          </a:p>
          <a:p>
            <a:endParaRPr lang="en-US" sz="2400" dirty="0"/>
          </a:p>
        </p:txBody>
      </p:sp>
      <p:pic>
        <p:nvPicPr>
          <p:cNvPr id="4" name="Picture 2">
            <a:extLst>
              <a:ext uri="{FF2B5EF4-FFF2-40B4-BE49-F238E27FC236}">
                <a16:creationId xmlns:a16="http://schemas.microsoft.com/office/drawing/2014/main" id="{09652993-C31F-154F-6EAA-79A543A90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59" y="4219361"/>
            <a:ext cx="1820255" cy="2148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178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548D-285F-F840-1A8C-6EE0E3A60233}"/>
              </a:ext>
            </a:extLst>
          </p:cNvPr>
          <p:cNvSpPr>
            <a:spLocks noGrp="1"/>
          </p:cNvSpPr>
          <p:nvPr>
            <p:ph type="title"/>
          </p:nvPr>
        </p:nvSpPr>
        <p:spPr>
          <a:xfrm>
            <a:off x="628650" y="365126"/>
            <a:ext cx="7886700" cy="824355"/>
          </a:xfrm>
        </p:spPr>
        <p:txBody>
          <a:bodyPr>
            <a:normAutofit/>
          </a:bodyPr>
          <a:lstStyle/>
          <a:p>
            <a:r>
              <a:rPr lang="en-US" sz="3600" dirty="0">
                <a:latin typeface="Avenir"/>
              </a:rPr>
              <a:t>POLST</a:t>
            </a:r>
            <a:endParaRPr lang="en-US" sz="3600" b="1" dirty="0">
              <a:solidFill>
                <a:srgbClr val="C00000"/>
              </a:solidFill>
              <a:latin typeface="Avenir"/>
            </a:endParaRPr>
          </a:p>
        </p:txBody>
      </p:sp>
      <p:sp>
        <p:nvSpPr>
          <p:cNvPr id="3" name="Content Placeholder 2">
            <a:extLst>
              <a:ext uri="{FF2B5EF4-FFF2-40B4-BE49-F238E27FC236}">
                <a16:creationId xmlns:a16="http://schemas.microsoft.com/office/drawing/2014/main" id="{AC473F2E-E6FF-FCE2-23FF-787DC4BF0C66}"/>
              </a:ext>
            </a:extLst>
          </p:cNvPr>
          <p:cNvSpPr>
            <a:spLocks noGrp="1"/>
          </p:cNvSpPr>
          <p:nvPr>
            <p:ph idx="1"/>
          </p:nvPr>
        </p:nvSpPr>
        <p:spPr>
          <a:xfrm>
            <a:off x="408373" y="2120496"/>
            <a:ext cx="8327254" cy="2132860"/>
          </a:xfrm>
        </p:spPr>
        <p:txBody>
          <a:bodyPr vert="horz" lIns="91440" tIns="45720" rIns="91440" bIns="45720" rtlCol="0" anchor="t">
            <a:normAutofit/>
          </a:bodyPr>
          <a:lstStyle/>
          <a:p>
            <a:pPr marL="0" indent="0" algn="ctr">
              <a:spcAft>
                <a:spcPts val="900"/>
              </a:spcAft>
              <a:buNone/>
            </a:pPr>
            <a:r>
              <a:rPr lang="en-US" sz="3200" dirty="0">
                <a:solidFill>
                  <a:srgbClr val="000000"/>
                </a:solidFill>
                <a:latin typeface="Avenir"/>
              </a:rPr>
              <a:t>A complete listing of states using POLST:</a:t>
            </a:r>
            <a:endParaRPr lang="en-US" sz="3200" dirty="0"/>
          </a:p>
          <a:p>
            <a:pPr marL="0" indent="0" algn="ctr">
              <a:buNone/>
            </a:pPr>
            <a:r>
              <a:rPr lang="en-US" sz="3200" dirty="0">
                <a:solidFill>
                  <a:srgbClr val="000000"/>
                </a:solidFill>
              </a:rPr>
              <a:t>www.POLST.org</a:t>
            </a:r>
          </a:p>
          <a:p>
            <a:pPr marL="0" indent="0">
              <a:buNone/>
            </a:pPr>
            <a:endParaRPr lang="en-US" sz="2400" dirty="0">
              <a:hlinkClick r:id="rId2"/>
            </a:endParaRPr>
          </a:p>
          <a:p>
            <a:endParaRPr lang="en-US" sz="2400" dirty="0"/>
          </a:p>
        </p:txBody>
      </p:sp>
    </p:spTree>
    <p:extLst>
      <p:ext uri="{BB962C8B-B14F-4D97-AF65-F5344CB8AC3E}">
        <p14:creationId xmlns:p14="http://schemas.microsoft.com/office/powerpoint/2010/main" val="3891342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5625" y="123378"/>
            <a:ext cx="9154854" cy="1351585"/>
          </a:xfrm>
        </p:spPr>
        <p:txBody>
          <a:bodyPr>
            <a:noAutofit/>
          </a:bodyPr>
          <a:lstStyle/>
          <a:p>
            <a:pPr algn="ctr"/>
            <a:r>
              <a:rPr lang="en-US" dirty="0">
                <a:latin typeface="Avenir"/>
              </a:rPr>
              <a:t>Questions?</a:t>
            </a:r>
          </a:p>
        </p:txBody>
      </p:sp>
      <p:sp>
        <p:nvSpPr>
          <p:cNvPr id="4" name="TextBox 3">
            <a:extLst>
              <a:ext uri="{FF2B5EF4-FFF2-40B4-BE49-F238E27FC236}">
                <a16:creationId xmlns:a16="http://schemas.microsoft.com/office/drawing/2014/main" id="{4E4FA7F8-7080-FD27-D420-2F1648B1238A}"/>
              </a:ext>
            </a:extLst>
          </p:cNvPr>
          <p:cNvSpPr txBox="1"/>
          <p:nvPr/>
        </p:nvSpPr>
        <p:spPr>
          <a:xfrm>
            <a:off x="523" y="1709917"/>
            <a:ext cx="9142952" cy="3877985"/>
          </a:xfrm>
          <a:prstGeom prst="rect">
            <a:avLst/>
          </a:prstGeom>
          <a:noFill/>
        </p:spPr>
        <p:txBody>
          <a:bodyPr wrap="square" lIns="91440" tIns="45720" rIns="91440" bIns="45720" rtlCol="0" anchor="t">
            <a:spAutoFit/>
          </a:bodyPr>
          <a:lstStyle/>
          <a:p>
            <a:pPr algn="ctr"/>
            <a:r>
              <a:rPr lang="en-US" sz="2100" b="1" dirty="0">
                <a:latin typeface="Times New Roman"/>
                <a:cs typeface="Times New Roman"/>
              </a:rPr>
              <a:t>Contact us</a:t>
            </a:r>
            <a:endParaRPr lang="en-US" sz="2100" b="1" dirty="0">
              <a:latin typeface="Times New Roman" panose="02020603050405020304" pitchFamily="18" charset="0"/>
              <a:cs typeface="Times New Roman" panose="02020603050405020304" pitchFamily="18" charset="0"/>
            </a:endParaRPr>
          </a:p>
          <a:p>
            <a:pPr algn="ctr"/>
            <a:endParaRPr lang="en-US" sz="1500" b="1" dirty="0">
              <a:latin typeface="Times New Roman" panose="02020603050405020304" pitchFamily="18" charset="0"/>
              <a:cs typeface="Times New Roman" panose="02020603050405020304" pitchFamily="18" charset="0"/>
            </a:endParaRPr>
          </a:p>
          <a:p>
            <a:pPr algn="ctr"/>
            <a:r>
              <a:rPr lang="en-US" b="1" dirty="0">
                <a:latin typeface="Times New Roman"/>
                <a:cs typeface="Times New Roman"/>
              </a:rPr>
              <a:t>Jack and Sheryl Morris Cancer Center</a:t>
            </a:r>
            <a:endParaRPr lang="en-US" b="1" dirty="0">
              <a:latin typeface="Times New Roman" panose="02020603050405020304" pitchFamily="18" charset="0"/>
              <a:cs typeface="Times New Roman" panose="02020603050405020304" pitchFamily="18" charset="0"/>
            </a:endParaRPr>
          </a:p>
          <a:p>
            <a:pPr algn="ctr"/>
            <a:r>
              <a:rPr lang="en-US" dirty="0">
                <a:highlight>
                  <a:srgbClr val="FFFFFF"/>
                </a:highlight>
                <a:latin typeface="Times New Roman"/>
                <a:ea typeface="Verdana"/>
                <a:cs typeface="Times New Roman"/>
              </a:rPr>
              <a:t>165 Somerset Street</a:t>
            </a:r>
            <a:endParaRPr lang="en-US" dirty="0">
              <a:latin typeface="Times New Roman"/>
              <a:cs typeface="Times New Roman"/>
            </a:endParaRPr>
          </a:p>
          <a:p>
            <a:pPr algn="ctr"/>
            <a:r>
              <a:rPr lang="en-US" dirty="0">
                <a:highlight>
                  <a:srgbClr val="FFFFFF"/>
                </a:highlight>
                <a:latin typeface="Times New Roman"/>
                <a:ea typeface="Verdana"/>
                <a:cs typeface="Times New Roman"/>
              </a:rPr>
              <a:t>New Brunswick, NJ 08901</a:t>
            </a:r>
            <a:endParaRPr lang="en-US" dirty="0">
              <a:latin typeface="Times New Roman"/>
              <a:cs typeface="Times New Roman"/>
            </a:endParaRPr>
          </a:p>
          <a:p>
            <a:pPr algn="ctr"/>
            <a:r>
              <a:rPr lang="en-US" dirty="0">
                <a:latin typeface="Times New Roman"/>
                <a:cs typeface="Times New Roman"/>
              </a:rPr>
              <a:t>(732) 235 2465</a:t>
            </a:r>
          </a:p>
          <a:p>
            <a:pPr algn="ctr"/>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Social Work</a:t>
            </a:r>
          </a:p>
          <a:p>
            <a:pPr algn="ctr"/>
            <a:r>
              <a:rPr lang="en-US" dirty="0">
                <a:latin typeface="Times New Roman" panose="02020603050405020304" pitchFamily="18" charset="0"/>
                <a:cs typeface="Times New Roman" panose="02020603050405020304" pitchFamily="18" charset="0"/>
              </a:rPr>
              <a:t>(848) 379-4200, option 1, extension 88116</a:t>
            </a:r>
          </a:p>
          <a:p>
            <a:pPr algn="ctr"/>
            <a:endParaRPr lang="en-US" dirty="0">
              <a:latin typeface="Times New Roman" panose="02020603050405020304" pitchFamily="18" charset="0"/>
              <a:cs typeface="Times New Roman" panose="02020603050405020304" pitchFamily="18" charset="0"/>
            </a:endParaRPr>
          </a:p>
          <a:p>
            <a:pPr algn="ctr"/>
            <a:r>
              <a:rPr lang="en-US" altLang="en-US" dirty="0">
                <a:solidFill>
                  <a:srgbClr val="C00000"/>
                </a:solidFill>
                <a:ea typeface="ヒラギノ角ゴ Pro W3"/>
                <a:cs typeface="Geneva"/>
              </a:rPr>
              <a:t>After this event, a link to a short survey will come up. Your answers will help with future events. Thank you for your time!</a:t>
            </a:r>
          </a:p>
          <a:p>
            <a:pPr algn="ctr"/>
            <a:endParaRPr lang="en-US" dirty="0">
              <a:latin typeface="Times New Roman" panose="02020603050405020304" pitchFamily="18" charset="0"/>
              <a:cs typeface="Times New Roman" panose="02020603050405020304" pitchFamily="18" charset="0"/>
            </a:endParaRPr>
          </a:p>
          <a:p>
            <a:pPr algn="ct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82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699117" y="452550"/>
            <a:ext cx="5180065" cy="428992"/>
          </a:xfrm>
        </p:spPr>
        <p:txBody>
          <a:bodyPr>
            <a:noAutofit/>
          </a:bodyPr>
          <a:lstStyle/>
          <a:p>
            <a:pPr algn="l"/>
            <a:r>
              <a:rPr lang="en-US" sz="3600" kern="0" dirty="0">
                <a:latin typeface="Arial"/>
              </a:rPr>
              <a:t>Did You Know…</a:t>
            </a:r>
            <a:endParaRPr lang="en-US" sz="3600" dirty="0"/>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164237" y="1411551"/>
            <a:ext cx="8815526" cy="4672458"/>
          </a:xfrm>
        </p:spPr>
        <p:txBody>
          <a:bodyPr>
            <a:normAutofit/>
          </a:bodyPr>
          <a:lstStyle/>
          <a:p>
            <a:pPr marL="257175" indent="-257175">
              <a:lnSpc>
                <a:spcPct val="130000"/>
              </a:lnSpc>
              <a:spcBef>
                <a:spcPct val="20000"/>
              </a:spcBef>
              <a:buFontTx/>
              <a:buChar char="•"/>
            </a:pPr>
            <a:r>
              <a:rPr lang="en-US" sz="2100" kern="0" dirty="0"/>
              <a:t>Who you choose as your healthcare proxy is important. Your proxy needs to be able to act on your wishes. That may or may not be the person with whom you are closest.</a:t>
            </a:r>
          </a:p>
          <a:p>
            <a:pPr marL="257175" indent="-257175">
              <a:lnSpc>
                <a:spcPct val="130000"/>
              </a:lnSpc>
              <a:spcBef>
                <a:spcPct val="20000"/>
              </a:spcBef>
              <a:buFontTx/>
              <a:buChar char="•"/>
            </a:pPr>
            <a:r>
              <a:rPr lang="en-US" sz="2100" kern="0" dirty="0"/>
              <a:t>If you choose someone other than the expected person (spouse, partner or sibling for example), make sure everyone is aware of your decision.</a:t>
            </a:r>
          </a:p>
          <a:p>
            <a:pPr marL="257175" indent="-257175">
              <a:lnSpc>
                <a:spcPct val="130000"/>
              </a:lnSpc>
              <a:spcBef>
                <a:spcPct val="20000"/>
              </a:spcBef>
              <a:buFontTx/>
              <a:buChar char="•"/>
            </a:pPr>
            <a:r>
              <a:rPr lang="en-US" sz="2100" kern="0" dirty="0"/>
              <a:t>When you choose an unexpected person, it can be difficult to communicate. Just be honest, clear and keep it simple. </a:t>
            </a:r>
          </a:p>
          <a:p>
            <a:endParaRPr lang="en-US" dirty="0"/>
          </a:p>
        </p:txBody>
      </p:sp>
    </p:spTree>
    <p:extLst>
      <p:ext uri="{BB962C8B-B14F-4D97-AF65-F5344CB8AC3E}">
        <p14:creationId xmlns:p14="http://schemas.microsoft.com/office/powerpoint/2010/main" val="125266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204186" y="337352"/>
            <a:ext cx="8833282" cy="914400"/>
          </a:xfrm>
        </p:spPr>
        <p:txBody>
          <a:bodyPr>
            <a:normAutofit fontScale="90000"/>
          </a:bodyPr>
          <a:lstStyle/>
          <a:p>
            <a:r>
              <a:rPr lang="en-US" sz="3200" dirty="0"/>
              <a:t>How Do I Begin The Conversations With My Family?</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204187" y="1251752"/>
            <a:ext cx="8655728" cy="4444690"/>
          </a:xfrm>
        </p:spPr>
        <p:txBody>
          <a:bodyPr>
            <a:normAutofit fontScale="77500" lnSpcReduction="20000"/>
          </a:bodyPr>
          <a:lstStyle/>
          <a:p>
            <a:pPr>
              <a:lnSpc>
                <a:spcPct val="130000"/>
              </a:lnSpc>
            </a:pPr>
            <a:r>
              <a:rPr lang="en-US" dirty="0"/>
              <a:t>“I need your help with something.”</a:t>
            </a:r>
          </a:p>
          <a:p>
            <a:pPr>
              <a:lnSpc>
                <a:spcPct val="130000"/>
              </a:lnSpc>
            </a:pPr>
            <a:r>
              <a:rPr lang="en-US" dirty="0"/>
              <a:t>“I was thinking about what happened to _____ and it made me realize…”</a:t>
            </a:r>
          </a:p>
          <a:p>
            <a:pPr>
              <a:lnSpc>
                <a:spcPct val="130000"/>
              </a:lnSpc>
            </a:pPr>
            <a:r>
              <a:rPr lang="en-US" dirty="0"/>
              <a:t>“Even though I’m okay right now, I’m worried that…..and I want to be prepared.”</a:t>
            </a:r>
          </a:p>
          <a:p>
            <a:pPr>
              <a:lnSpc>
                <a:spcPct val="130000"/>
              </a:lnSpc>
            </a:pPr>
            <a:r>
              <a:rPr lang="en-US" dirty="0"/>
              <a:t>“I need to think about the future. Will you help me?”</a:t>
            </a:r>
          </a:p>
          <a:p>
            <a:pPr>
              <a:lnSpc>
                <a:spcPct val="130000"/>
              </a:lnSpc>
            </a:pPr>
            <a:r>
              <a:rPr lang="en-US" dirty="0"/>
              <a:t>“I just answered some questions about how I want the end of my life to be. I want you to see my answers. And I’m wondering what your answers would be.”</a:t>
            </a:r>
          </a:p>
          <a:p>
            <a:pPr marL="0" indent="0">
              <a:buNone/>
            </a:pPr>
            <a:endParaRPr lang="en-US" sz="1350" i="1" dirty="0"/>
          </a:p>
          <a:p>
            <a:pPr marL="0" indent="0">
              <a:buNone/>
            </a:pPr>
            <a:r>
              <a:rPr lang="en-US" sz="1350" i="1" dirty="0"/>
              <a:t>Sources: </a:t>
            </a:r>
            <a:r>
              <a:rPr lang="en-US" sz="1350" i="1" dirty="0">
                <a:hlinkClick r:id="rId2"/>
              </a:rPr>
              <a:t>www.ihi.org</a:t>
            </a:r>
            <a:r>
              <a:rPr lang="en-US" sz="1350" i="1" dirty="0"/>
              <a:t> and </a:t>
            </a:r>
            <a:r>
              <a:rPr lang="en-US" sz="1350" i="1" dirty="0">
                <a:hlinkClick r:id="rId3"/>
              </a:rPr>
              <a:t>www.theconvesationproject.org</a:t>
            </a:r>
            <a:r>
              <a:rPr lang="en-US" sz="1350" i="1" dirty="0"/>
              <a:t> </a:t>
            </a:r>
          </a:p>
          <a:p>
            <a:endParaRPr lang="en-US" dirty="0"/>
          </a:p>
        </p:txBody>
      </p:sp>
    </p:spTree>
    <p:extLst>
      <p:ext uri="{BB962C8B-B14F-4D97-AF65-F5344CB8AC3E}">
        <p14:creationId xmlns:p14="http://schemas.microsoft.com/office/powerpoint/2010/main" val="338111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3A1-73CA-3D66-3AF6-429F3144497F}"/>
              </a:ext>
            </a:extLst>
          </p:cNvPr>
          <p:cNvSpPr>
            <a:spLocks noGrp="1"/>
          </p:cNvSpPr>
          <p:nvPr>
            <p:ph type="title"/>
          </p:nvPr>
        </p:nvSpPr>
        <p:spPr>
          <a:xfrm>
            <a:off x="195309" y="337352"/>
            <a:ext cx="8753381" cy="861134"/>
          </a:xfrm>
        </p:spPr>
        <p:txBody>
          <a:bodyPr>
            <a:normAutofit/>
          </a:bodyPr>
          <a:lstStyle/>
          <a:p>
            <a:pPr algn="l"/>
            <a:r>
              <a:rPr lang="en-US" sz="3200" dirty="0"/>
              <a:t>How Do I Prepare For My Advance Care Planning?</a:t>
            </a:r>
          </a:p>
        </p:txBody>
      </p:sp>
      <p:sp>
        <p:nvSpPr>
          <p:cNvPr id="3" name="Content Placeholder 2">
            <a:extLst>
              <a:ext uri="{FF2B5EF4-FFF2-40B4-BE49-F238E27FC236}">
                <a16:creationId xmlns:a16="http://schemas.microsoft.com/office/drawing/2014/main" id="{4A85E0F8-C930-F6E4-664A-988CADEDA3A0}"/>
              </a:ext>
            </a:extLst>
          </p:cNvPr>
          <p:cNvSpPr>
            <a:spLocks noGrp="1"/>
          </p:cNvSpPr>
          <p:nvPr>
            <p:ph idx="1"/>
          </p:nvPr>
        </p:nvSpPr>
        <p:spPr>
          <a:xfrm>
            <a:off x="230818" y="1074197"/>
            <a:ext cx="8682361" cy="4998129"/>
          </a:xfrm>
        </p:spPr>
        <p:txBody>
          <a:bodyPr>
            <a:normAutofit fontScale="92500" lnSpcReduction="20000"/>
          </a:bodyPr>
          <a:lstStyle/>
          <a:p>
            <a:pPr>
              <a:lnSpc>
                <a:spcPct val="130000"/>
              </a:lnSpc>
            </a:pPr>
            <a:r>
              <a:rPr lang="en-US" sz="1900" dirty="0">
                <a:solidFill>
                  <a:srgbClr val="C00000"/>
                </a:solidFill>
              </a:rPr>
              <a:t>Things to think about:</a:t>
            </a:r>
          </a:p>
          <a:p>
            <a:pPr lvl="1">
              <a:lnSpc>
                <a:spcPct val="130000"/>
              </a:lnSpc>
            </a:pPr>
            <a:r>
              <a:rPr lang="en-US" sz="1900" dirty="0"/>
              <a:t>How do I get more information about my treatment options?</a:t>
            </a:r>
          </a:p>
          <a:p>
            <a:pPr lvl="1">
              <a:lnSpc>
                <a:spcPct val="130000"/>
              </a:lnSpc>
            </a:pPr>
            <a:r>
              <a:rPr lang="en-US" sz="1900" dirty="0"/>
              <a:t>What would I want people to know so that they could honor what I want and don’t want?</a:t>
            </a:r>
          </a:p>
          <a:p>
            <a:pPr lvl="1">
              <a:lnSpc>
                <a:spcPct val="130000"/>
              </a:lnSpc>
            </a:pPr>
            <a:r>
              <a:rPr lang="en-US" sz="1900" dirty="0"/>
              <a:t>Who would I want to share this with?</a:t>
            </a:r>
          </a:p>
          <a:p>
            <a:pPr lvl="1">
              <a:lnSpc>
                <a:spcPct val="130000"/>
              </a:lnSpc>
            </a:pPr>
            <a:r>
              <a:rPr lang="en-US" sz="1900" dirty="0"/>
              <a:t>How would I want to share this?</a:t>
            </a:r>
          </a:p>
          <a:p>
            <a:pPr>
              <a:lnSpc>
                <a:spcPct val="130000"/>
              </a:lnSpc>
            </a:pPr>
            <a:r>
              <a:rPr lang="en-US" sz="1900" dirty="0">
                <a:solidFill>
                  <a:srgbClr val="C00000"/>
                </a:solidFill>
              </a:rPr>
              <a:t>Next steps:</a:t>
            </a:r>
          </a:p>
          <a:p>
            <a:pPr lvl="1">
              <a:lnSpc>
                <a:spcPct val="130000"/>
              </a:lnSpc>
            </a:pPr>
            <a:r>
              <a:rPr lang="en-US" sz="1900" dirty="0"/>
              <a:t>Start small-write down three things you want your doctor, family and friends to know about how you would like the end of your life to be.</a:t>
            </a:r>
          </a:p>
          <a:p>
            <a:pPr lvl="1">
              <a:lnSpc>
                <a:spcPct val="130000"/>
              </a:lnSpc>
            </a:pPr>
            <a:r>
              <a:rPr lang="en-US" sz="1900" dirty="0"/>
              <a:t>Prepare questions for your doctor.</a:t>
            </a:r>
          </a:p>
          <a:p>
            <a:pPr lvl="1">
              <a:lnSpc>
                <a:spcPct val="130000"/>
              </a:lnSpc>
            </a:pPr>
            <a:r>
              <a:rPr lang="en-US" sz="1900" dirty="0"/>
              <a:t>Think about roadblocks, push back and potential disagreements between those closest to you.</a:t>
            </a:r>
          </a:p>
          <a:p>
            <a:pPr marL="342900" lvl="1" indent="0">
              <a:buNone/>
            </a:pPr>
            <a:endParaRPr lang="en-US" sz="1200" i="1" dirty="0"/>
          </a:p>
          <a:p>
            <a:pPr marL="342900" lvl="1" indent="0">
              <a:buNone/>
            </a:pPr>
            <a:r>
              <a:rPr lang="en-US" sz="1200" i="1" dirty="0"/>
              <a:t>Source: www.nhpco.org</a:t>
            </a:r>
          </a:p>
          <a:p>
            <a:endParaRPr lang="en-US" dirty="0"/>
          </a:p>
        </p:txBody>
      </p:sp>
    </p:spTree>
    <p:extLst>
      <p:ext uri="{BB962C8B-B14F-4D97-AF65-F5344CB8AC3E}">
        <p14:creationId xmlns:p14="http://schemas.microsoft.com/office/powerpoint/2010/main" val="158532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F78F33-D871-C030-1319-5DEEF5D8984D}"/>
              </a:ext>
            </a:extLst>
          </p:cNvPr>
          <p:cNvPicPr>
            <a:picLocks noChangeAspect="1"/>
          </p:cNvPicPr>
          <p:nvPr/>
        </p:nvPicPr>
        <p:blipFill>
          <a:blip r:embed="rId2"/>
          <a:stretch>
            <a:fillRect/>
          </a:stretch>
        </p:blipFill>
        <p:spPr>
          <a:xfrm>
            <a:off x="1646808" y="0"/>
            <a:ext cx="5850383" cy="5949332"/>
          </a:xfrm>
          <a:prstGeom prst="rect">
            <a:avLst/>
          </a:prstGeom>
        </p:spPr>
      </p:pic>
    </p:spTree>
    <p:extLst>
      <p:ext uri="{BB962C8B-B14F-4D97-AF65-F5344CB8AC3E}">
        <p14:creationId xmlns:p14="http://schemas.microsoft.com/office/powerpoint/2010/main" val="1167525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ca88468d-a7fa-485a-95b2-af1cbb1814e9}" enabled="1" method="Standard" siteId="{feacc856-d2b2-4db3-b3c9-ff8604175b02}" contentBits="0" removed="0"/>
</clbl:labelList>
</file>

<file path=docProps/app.xml><?xml version="1.0" encoding="utf-8"?>
<Properties xmlns="http://schemas.openxmlformats.org/officeDocument/2006/extended-properties" xmlns:vt="http://schemas.openxmlformats.org/officeDocument/2006/docPropsVTypes">
  <Template>Office Theme</Template>
  <TotalTime>4334</TotalTime>
  <Words>3983</Words>
  <Application>Microsoft Office PowerPoint</Application>
  <PresentationFormat>On-screen Show (4:3)</PresentationFormat>
  <Paragraphs>291</Paragraphs>
  <Slides>56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Aptos</vt:lpstr>
      <vt:lpstr>Aptos Display</vt:lpstr>
      <vt:lpstr>Arial</vt:lpstr>
      <vt:lpstr>Avenir</vt:lpstr>
      <vt:lpstr>Calibri</vt:lpstr>
      <vt:lpstr>Courier New</vt:lpstr>
      <vt:lpstr>Open Sans</vt:lpstr>
      <vt:lpstr>Times New Roman</vt:lpstr>
      <vt:lpstr>Wingdings</vt:lpstr>
      <vt:lpstr>Office Theme</vt:lpstr>
      <vt:lpstr>Planning For Peace of Mind: Advance Care Planning</vt:lpstr>
      <vt:lpstr>Planning for Peace of Mind:  A Workshop on Advance Care Planning, Sooner Rather Than Later, #April16   April 13, 2026 </vt:lpstr>
      <vt:lpstr>What is Advance Care Planning (ACP)?</vt:lpstr>
      <vt:lpstr>Did You Know…</vt:lpstr>
      <vt:lpstr>Did You Know…</vt:lpstr>
      <vt:lpstr>Did You Know…</vt:lpstr>
      <vt:lpstr>How Do I Begin The Conversations With My Family?</vt:lpstr>
      <vt:lpstr>How Do I Prepare For My Advance Care Planning?</vt:lpstr>
      <vt:lpstr>PowerPoint Presentation</vt:lpstr>
      <vt:lpstr>Comparison Chart: Advance Directives</vt:lpstr>
      <vt:lpstr>New Jersey Advance Directives</vt:lpstr>
      <vt:lpstr>Definitions:</vt:lpstr>
      <vt:lpstr>Frequently Asked Questions:</vt:lpstr>
      <vt:lpstr>Sample Advance Directive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Wallet Card</vt:lpstr>
      <vt:lpstr>   NJ Medical Aid in Dying  for the Terminally Ill Act  </vt:lpstr>
      <vt:lpstr>MAID cont.</vt:lpstr>
      <vt:lpstr>  Finding a Provider for MAID Services </vt:lpstr>
      <vt:lpstr>Resources</vt:lpstr>
      <vt:lpstr>Practitioner Orders for Life-Sustaining Treatment (POLST)</vt:lpstr>
      <vt:lpstr>What Does “POLST” Mean?</vt:lpstr>
      <vt:lpstr>POLST</vt:lpstr>
      <vt:lpstr>Differences Between Advance Directive And POLST</vt:lpstr>
      <vt:lpstr>Differences</vt:lpstr>
      <vt:lpstr>Why Was POLST Developed?</vt:lpstr>
      <vt:lpstr>POLST Form</vt:lpstr>
      <vt:lpstr>POLST Form</vt:lpstr>
      <vt:lpstr>Section A- Goals of Care</vt:lpstr>
      <vt:lpstr>Section A-Goals of Care</vt:lpstr>
      <vt:lpstr>Section B-Medical Interventions</vt:lpstr>
      <vt:lpstr>Section B-Medical Interventions</vt:lpstr>
      <vt:lpstr>B-Medical Interventions</vt:lpstr>
      <vt:lpstr>Section C –Artificially Administered Fluids and Nutrition</vt:lpstr>
      <vt:lpstr>Section C –Artificially Administered Fluids and Nutrition</vt:lpstr>
      <vt:lpstr>Section D- Cardiopulmonary Resuscitation (CPR) Airway Management Person Has No Pulse and/or Is Not Breathing</vt:lpstr>
      <vt:lpstr>Section D- Left side: Cardiopulmonary Resuscitation (CPR)  Person Has No Pulse and/or Is Not Breathing</vt:lpstr>
      <vt:lpstr>Section D- Right side: Airway Management  (Person Is In Respiratory Distress With A Pulse)</vt:lpstr>
      <vt:lpstr>Section E Completed Only If Patient Has Decision Making Capacity  </vt:lpstr>
      <vt:lpstr>Section E Completed Only If Patient Has Decision Making Capacity </vt:lpstr>
      <vt:lpstr>PowerPoint Presentation</vt:lpstr>
      <vt:lpstr>Section F-Signatures</vt:lpstr>
      <vt:lpstr>NJ POLST Specifics for Providers</vt:lpstr>
      <vt:lpstr>Key Points </vt:lpstr>
      <vt:lpstr>PowerPoint Presentation</vt:lpstr>
      <vt:lpstr>Key Points</vt:lpstr>
      <vt:lpstr>Key Points</vt:lpstr>
      <vt:lpstr>Conclusion</vt:lpstr>
      <vt:lpstr>POLST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Peace of Mind: Advance Care Planning</dc:title>
  <dc:creator>Navarro-Cohen, Patricia</dc:creator>
  <cp:lastModifiedBy>Jenny Louis-Charles</cp:lastModifiedBy>
  <cp:revision>116</cp:revision>
  <dcterms:created xsi:type="dcterms:W3CDTF">2025-10-15T18:25:27Z</dcterms:created>
  <dcterms:modified xsi:type="dcterms:W3CDTF">2026-04-22T21:54:28Z</dcterms:modified>
</cp:coreProperties>
</file>