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728"/>
  </p:normalViewPr>
  <p:slideViewPr>
    <p:cSldViewPr snapToGrid="0" snapToObjects="1">
      <p:cViewPr varScale="1">
        <p:scale>
          <a:sx n="122" d="100"/>
          <a:sy n="122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56D2B-C730-BB49-8098-16C15951C8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86D03-2D58-BC43-88ED-09C059D4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5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00E5-43C2-8D44-A860-900D7C6B2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A64C1-FBE7-AE42-A9C5-462FCA93D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357C0-64EE-FF41-BD2A-4DA0DDE3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3614-A394-8C4F-A6EE-E8A1D23F4FD4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0DAC8-4D56-E044-9339-4258AAF6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ACB1D-1A2F-4C4E-BFEA-D086541E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1937A5C-0BD2-0A06-8DF0-928E6E596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125" y="560899"/>
            <a:ext cx="3700464" cy="813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D470F-8A91-2022-4AB3-A2D572EFB7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35431" y="162830"/>
            <a:ext cx="4139405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2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EE99-655F-D444-8AD8-2E2B9F6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41B7D-4E1E-1349-9B46-5D775DFC0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E2EC-F386-A24A-B3C8-C3C977E1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7CDB-C8A4-304B-9B4F-26B0075431EE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47BAD-AAC7-0741-92BC-C2DBA6C0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BA412-3085-5E4B-B861-92C0A5AD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C8D8F12-331D-5A27-E600-CB3E329F5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2166" y="138322"/>
            <a:ext cx="2539475" cy="101579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CA91B33-6BA2-564B-971D-04CD6C76E1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112" y="399585"/>
            <a:ext cx="2243139" cy="4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AD9AC-105D-D640-A2EB-484053B39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00456-A290-4D41-8C9C-5E8DB3EB1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9D96-BB74-ED42-A924-71E0D215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087B-424B-A945-B76A-16711D0AFE9B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995F4-D472-9244-9C7D-C1F0CB42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57338-920F-F94A-8742-04A1D024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4582-1816-9F4F-8A8A-7CA3E926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237"/>
            <a:ext cx="10515600" cy="61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B4A31-C6F3-9C40-BCBA-1133CA9AB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F778E-9121-374B-89FB-FDD4F10D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90DA-7683-0243-9DEB-A439F185336C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A7BFC-D4AF-F544-95FC-582EF6B8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4E9B-69F7-244E-9546-8577BF7F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D0AC43E-FAA0-2CE8-9563-577B8A9CD5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2166" y="138322"/>
            <a:ext cx="2539475" cy="101579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A40B510-3417-B351-35FF-EF109DB6E4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112" y="399585"/>
            <a:ext cx="2243139" cy="4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E45C-8A95-1549-B974-2D93E6E9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EFECD-A54E-644F-BA4D-E17FC950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7609F-69CB-834B-859F-0C5F0B91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038F-1DE5-A04E-A1D9-8B582427A571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E5397-695B-8449-BA11-D1F6CFE4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03B98-5713-8749-AAAF-5AEF2766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7CAF434-2789-C9B2-24FB-6FC4942A1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2166" y="138322"/>
            <a:ext cx="2539475" cy="101579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445125D-6258-5F7E-F61D-4D3D255A2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112" y="399585"/>
            <a:ext cx="2243139" cy="4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1909-4EB5-0A43-A9EF-108A0A2C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71F3-A2AA-F94C-BC39-E0EC5F4A0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9A698-7871-4544-804F-A07AFC9C5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B3FC3-77D9-7D4E-B8B3-AE2029BF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449B-C60A-9A47-8F28-09C65761D6F3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BB70F-F940-0542-9E78-84177F84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74EF4-7F0E-B049-BB22-8CD3EC70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18BD420-33BD-C47C-34FB-D19392E3C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2166" y="138322"/>
            <a:ext cx="2539475" cy="101579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52411FD-7E33-E93E-09E2-B80E5C186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112" y="399585"/>
            <a:ext cx="2243139" cy="4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3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110D-481F-444C-8044-8890721A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85BCB-7739-ED40-AB82-3517B3E7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40BB9-ED81-7B40-BFD4-88B896212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81FE1-E3DC-E24D-9751-D9AC6D8E9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E4690-0C3D-C546-AC6E-3123520DD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6A908-5B6B-564F-877D-F37139A0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F44E-96C3-8E41-8D73-A4288A980554}" type="datetime1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2B761-31FF-3E47-8C7C-B4C92CF5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E48BA-FA76-0340-8E59-3CA1A2C0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0E80CC6-891D-AD9D-3620-9AE3E433A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2166" y="138322"/>
            <a:ext cx="2539475" cy="101579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FAB820DF-C545-45F2-7C2E-6AE77D46F1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112" y="399585"/>
            <a:ext cx="2243139" cy="4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2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DD18-7676-5C4F-A5F8-A0B84F3B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236B6-8723-4B41-B78E-32DC453B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053-A82D-E245-9815-10F3EAE6C1ED}" type="datetime1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FC1DF-44AF-B049-BAC8-156E8E91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122F8-14DA-3B42-9CB6-C06D67F6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BB724E8-4086-1188-9D7D-19EC06F2E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2166" y="138322"/>
            <a:ext cx="2539475" cy="101579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4859F41-898B-3FD9-03BA-40A6F8762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112" y="399585"/>
            <a:ext cx="2243139" cy="4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5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614F75-EADB-F245-BE48-46589C90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28C-731E-EF49-8BF4-F74B577618B9}" type="datetime1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69451-E6E2-2244-9E3A-D17F1307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FC29E-CA20-6140-88FE-9FD9CB5E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9A72F8-BA6E-6A62-86E9-D098BF64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2166" y="138322"/>
            <a:ext cx="2539475" cy="101579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19160CD-C5BE-9F99-C5BF-E947A3A3D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112" y="399585"/>
            <a:ext cx="2243139" cy="4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F688-CDDA-2B49-A843-47FBEB0F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5674-0769-034D-BD57-74E0D3A0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4DD45-DD68-D44B-93E0-5D2F5CDD0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67D83-5451-D742-9B0D-D09B47FA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E0D4-2CA5-9F40-BDF4-37C5AA470A6D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2D2D6-2E4A-354D-85F2-E161A8C8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2359C-304F-3149-ABEC-34C16C1D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B23B8E7-E5FA-4789-7D68-2900A0628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2166" y="138322"/>
            <a:ext cx="2539475" cy="101579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1AB3EE0-25B5-78CC-5D7F-90994E52B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112" y="399585"/>
            <a:ext cx="2243139" cy="4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8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9B12-3D7B-1B4E-B502-4E2BC44B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AB643-D758-5C4A-9570-1E7EFF46A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3CD2A-EBF1-B24A-8C53-219710C30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06DD9-F099-094B-86D0-11075388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4D4E-F21A-5845-92BC-EF6DF6B2FF7F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70771-E964-E945-9ABC-D33C502B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129BD-2FB3-304F-9CCB-546EFCCE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9A97452-D4DB-92CA-4B54-EF17BCD31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2166" y="138322"/>
            <a:ext cx="2539475" cy="101579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6645D1C-FFD6-6073-6266-E493E186CF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112" y="399585"/>
            <a:ext cx="2243139" cy="4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EC27F-5942-744F-8152-5BEC6E76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237"/>
            <a:ext cx="10515600" cy="61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56CAA-06BE-C74B-BBA9-61C13F929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6C305-A53A-954B-8CDF-956EA8D07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E623-3245-6041-A941-9A39BF6A2FEA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3B9C-949E-8E4C-8D6D-95B4FA2E6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BF70-1A17-C342-883E-07D4E12A0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3DE9-AA65-984B-BB25-33530934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oelG7Rrgts" TargetMode="External"/><Relationship Id="rId2" Type="http://schemas.openxmlformats.org/officeDocument/2006/relationships/hyperlink" Target="https://www.youtube.com/watch?v=Bar0qZTUGd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38194C-ECA0-0A43-AF88-4BD37AB72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2553"/>
            <a:ext cx="9144000" cy="1880455"/>
          </a:xfrm>
        </p:spPr>
        <p:txBody>
          <a:bodyPr>
            <a:normAutofit/>
          </a:bodyPr>
          <a:lstStyle/>
          <a:p>
            <a:r>
              <a:rPr lang="en-US" sz="5000" i="1" dirty="0"/>
              <a:t>Practitioner Orders for Life-Sustaining Treatment (POLST)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54DFDA3-B5D8-C848-B1AE-4FB60AAB9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1977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Elsie </a:t>
            </a:r>
            <a:r>
              <a:rPr lang="en-US" dirty="0" err="1">
                <a:solidFill>
                  <a:srgbClr val="C00000"/>
                </a:solidFill>
              </a:rPr>
              <a:t>Castrorao</a:t>
            </a:r>
            <a:r>
              <a:rPr lang="en-US" dirty="0">
                <a:solidFill>
                  <a:srgbClr val="C00000"/>
                </a:solidFill>
              </a:rPr>
              <a:t>, MSN, RN, ANP-NPC, AOCNP</a:t>
            </a:r>
          </a:p>
          <a:p>
            <a:r>
              <a:rPr lang="en-US" dirty="0">
                <a:solidFill>
                  <a:srgbClr val="C00000"/>
                </a:solidFill>
              </a:rPr>
              <a:t>Rutgers Cancer Institute of New Jersey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F8B2AB6-31D0-884C-89E6-2D45DE773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5" y="560899"/>
            <a:ext cx="3700464" cy="813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D3E3BD-CB7C-054C-98AC-04E240D7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35431" y="162830"/>
            <a:ext cx="4139405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3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F888-EAE9-85EC-DB9A-72BF3C8E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Section B-Medical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8AFA0-8DD2-E5D4-35E3-F4B3A6797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000" dirty="0"/>
              <a:t>Full treatment-no limitation on medical interventions if appropriate for example; ICU, intubation.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dirty="0"/>
              <a:t>      - </a:t>
            </a:r>
            <a:r>
              <a:rPr lang="en-US" sz="2000" dirty="0">
                <a:solidFill>
                  <a:srgbClr val="FF0000"/>
                </a:solidFill>
              </a:rPr>
              <a:t>If in a nursing facility, transfer to hospital if indicated.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000" dirty="0"/>
              <a:t>Resuscitation status - indicated in section D. 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000" dirty="0"/>
              <a:t>Limited Treatment-for example; antibiotics, IV fluids, non-invasive positive airway pressure.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dirty="0"/>
              <a:t>      - </a:t>
            </a:r>
            <a:r>
              <a:rPr lang="en-US" sz="2000" dirty="0">
                <a:solidFill>
                  <a:srgbClr val="FF0000"/>
                </a:solidFill>
              </a:rPr>
              <a:t>Generally with limited treatment avoid intensive care.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     </a:t>
            </a:r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Specify preference for transfer to hospital.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D67E90-D640-C025-6048-226DA249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44338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72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AC1D-CAF9-BF62-0C49-89696B91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B-Medical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1A6A-054E-C805-735D-5D19F914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400" dirty="0"/>
              <a:t>Symptom Treatment only – Focus on comfort (for example to relieve pain, administration of medication by any route, oxygen, suctioning, wound care).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400" dirty="0"/>
              <a:t>Includes all measures to relieve spiritual, emotional and psychological suffering.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400" dirty="0"/>
              <a:t>Transfer to hospital (only if comfort cannot be achieved in other settings).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D8119-F629-7266-C1E5-A0BD2BC1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67" y="4103077"/>
            <a:ext cx="3046066" cy="23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2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BFA2-A875-F0BB-15F7-A7F9F21B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Section C –Artificially Administered Fluids and 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79C1-F777-484C-0840-99716204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Always offer food/fluids by mouth if feasible and desired by patient.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Artificial nutrition (tube, IV) –yes, no, or trial period.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674917-E0BF-4E27-D4F4-4A38A03E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6" y="2876061"/>
            <a:ext cx="3936988" cy="17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97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17FD-2137-C0A0-F04C-5C131833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437"/>
            <a:ext cx="10515600" cy="61845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Section D- Left side: Cardiopulmonary Resuscitation (CPR)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Person Has No Pulse and/or Is Not Breathing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8D2B-C7B2-53DD-F9B2-7AD1FF040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85872"/>
            <a:ext cx="10515600" cy="2082067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Attempt resuscitation/CPR.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Do not attempt resuscitation (DNAR)/CPR- Allow Natural Death.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If you check CPR here that will require selecting full treatment in section B.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8D3A0-0126-48EC-70BD-F1D7A7E0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14" y="2290067"/>
            <a:ext cx="3019425" cy="160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4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5538-4F2D-EC5F-0925-AA6F77A95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3252"/>
            <a:ext cx="10515600" cy="61845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D- Right side: Airway Management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(Person Is In Respiratory Distress With A Pulse)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5EEAE-A8FD-8A1A-3B3C-559D1FC15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02" y="2224210"/>
            <a:ext cx="10515600" cy="435133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Intubate/use artificial ventilation.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Do not intubate-Use oxygen, non-invasive support, medications for comfort.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Defined trial period of mechanical ventilation.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568FBA-DBE0-D669-C168-2457515A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4465838"/>
            <a:ext cx="26193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4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F6EA-3BCD-B89D-DB43-B1F17220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699"/>
            <a:ext cx="10515600" cy="61845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Section E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Completed Only If Patient Has Decision Making Capacity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D5F8D-FC87-4CA2-362F-FAA6DADFC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Patient’s permission for surrogate to modify or revoke the NJ POLST orders. Any modification must be in collaboration with patient’s physician/APN.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Discuss with patient any prior existence of a healthcare proxy/representative designated in an AD and avoid conflict by naming a different surrogate in this 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8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9BA2D-FC9E-5483-84E3-11447390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Section F-Signatures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D9E14-EB2D-3367-F64A-10B12D6FC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35133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Must be signed by patient with capacity or designated surrogate decision maker for patients who lack capacity.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Physician/APN must print name and license number, sign and print date and phone number.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EFDD61-F34F-5C0E-D1C4-4FB6F05B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9" y="1885996"/>
            <a:ext cx="2405062" cy="145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39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222F-6C5D-8336-5351-9DFED484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468"/>
            <a:ext cx="10515600" cy="61845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NJ POLST Specifics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B102-EC14-28A8-D7E7-C748B74F2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387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dirty="0"/>
              <a:t>Reverse side of POLST, always copy as two-sided.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dirty="0"/>
              <a:t>Place to print person’s name, address and date of birth.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dirty="0"/>
              <a:t>Place to print surrogate’s name, address and phone number.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dirty="0"/>
              <a:t>Original (GREEN) stays with patient.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dirty="0"/>
              <a:t>Copies for medical record (two-sided-can be copied on white paper).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0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3A3F-09E1-9218-48E6-30DFAA41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Key Points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E379B-1DC2-DE49-B63D-5BCD49BE1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Filling out a POLST form is entirely voluntary for individuals with advanced illness.</a:t>
            </a:r>
            <a:endParaRPr 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Having a conversation with an individual about end-of-life issues is an important and necessary part of good medical care.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Physicians/APNs are responsible for the final clarification of those preferences and documentation of the appropriate orders on the POLST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5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F12A-19C7-C311-5F13-31C0B170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5271"/>
            <a:ext cx="10515600" cy="351436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The original POLST form on green paper, stays with the individual at all times.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If a patient is transferred to another setting, the original POLST form goes with him/her.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At home, individuals should place the original form in a visible location so it can be found easily by emergency medical personnel.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F66C98-88C8-441B-05FB-C002DB37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86" y="1376899"/>
            <a:ext cx="1332027" cy="172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700E04-D403-C09A-B668-29D3DC6DB1B4}"/>
              </a:ext>
            </a:extLst>
          </p:cNvPr>
          <p:cNvSpPr txBox="1"/>
          <p:nvPr/>
        </p:nvSpPr>
        <p:spPr>
          <a:xfrm>
            <a:off x="838200" y="117925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j-lt"/>
              </a:rPr>
              <a:t>Key Points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97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F3B8-308D-9B42-ADA9-B701DF79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0951"/>
            <a:ext cx="10515600" cy="104933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Does “POLST” Mean?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C60D73-2524-0846-9C15-8E0D9ABC5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252166" y="138322"/>
            <a:ext cx="2539475" cy="1015790"/>
          </a:xfr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D7C2AB6-1F0F-C541-A194-79FD2932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399585"/>
            <a:ext cx="2243139" cy="493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A5DE13-3813-A9B8-05BE-0DD43BB5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935" y="2887197"/>
            <a:ext cx="5364130" cy="23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8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30EB-6DA8-B69D-6C8B-6A5F6460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89F1B-C153-161D-8F20-0008F57EC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67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The POLST form can be modified or revoked by an individual with DM capacity, verbally or in writing, at any time.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Changes can be made by the individual’s legally recognized surrogate, in collaboration with the individual’s physician/APN.</a:t>
            </a:r>
            <a:endParaRPr lang="en-US" sz="18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It is good clinical practice to review an individual’s POLST form when the individual is transferred from one medical setting to another, if there is a change in the person’s health status or with a new diagnosis, and/or the treatment preferences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64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5762-7A3C-247F-184F-AB4C12EE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BC38B-3604-C76E-909A-04ADAE22D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671"/>
            <a:ext cx="10515600" cy="435133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000" dirty="0"/>
              <a:t>POLST is a medical order form that empowers individuals by carefully detailing their personal wishes.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000" dirty="0"/>
              <a:t>POLST translates the intentions found in an AD into an actionable order that every member of the healthcare team understands and respects those choices.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000" dirty="0"/>
              <a:t>Your quality of life during advanced illness should be totally under your control.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652993-C31F-154F-6EAA-79A543A90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09" y="4317933"/>
            <a:ext cx="1684182" cy="19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68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548D-285F-F840-1A8C-6EE0E3A6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POLST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73F2E-E6FF-FCE2-23FF-787DC4BF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A complete listing of states using POLST: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www.POLST.org</a:t>
            </a:r>
          </a:p>
          <a:p>
            <a:pPr marL="0" indent="0">
              <a:buNone/>
            </a:pPr>
            <a:endParaRPr lang="en-US" sz="3200" dirty="0">
              <a:hlinkClick r:id="rId2"/>
            </a:endParaRP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https://www.youtube.com/watch?v=1oelG7Rrgts</a:t>
            </a:r>
            <a:endParaRPr lang="en-US" sz="2800" dirty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9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D70F-E3CE-C4CF-869C-BDB0C935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POLST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DE71-108E-F58B-6A3C-8EBD994C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Healthcare planning tool that allow individuals to take charge of their health, by working with their medical providers to discuss their personal goals and medical preferences when facing advanced illness.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9DF72-557E-199F-23D7-4E174D546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70" y="3573046"/>
            <a:ext cx="2458260" cy="24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6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42BB-01D9-A076-F36C-D7B89387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Differences Between Advance Directive And POLST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01CA-8A4D-C4CA-10D5-B491EC14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800" dirty="0"/>
              <a:t>Advance Directives (AD) are statements of patient intention, not medical orders. 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800" dirty="0"/>
              <a:t>AD initiated after a patient has been determined to have lost decision-making (DM) capacity.</a:t>
            </a:r>
          </a:p>
          <a:p>
            <a:pPr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Statements of AD are interpreted by healthcare providers into medical orders to become active.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800" dirty="0"/>
              <a:t>AD are appropriate for anyone over 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1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DDC8-CECC-7F4B-237D-8CDD00AB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Differences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610FBA-28F9-930B-CC70-F763E1A2F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4060" y="1438030"/>
            <a:ext cx="3303879" cy="1794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C7938-CA34-B30E-9B89-6FB486BFE03C}"/>
              </a:ext>
            </a:extLst>
          </p:cNvPr>
          <p:cNvSpPr txBox="1"/>
          <p:nvPr/>
        </p:nvSpPr>
        <p:spPr>
          <a:xfrm>
            <a:off x="752229" y="3429000"/>
            <a:ext cx="10939585" cy="282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POLST is appropriate for anyone with an advanced illness.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POLST as a set of medical orders are immediately actionable/functioning-no interpretation needed.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POLST complements an AD and does not totally replace it.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 be generated by a Physician or Advanced Practice Nurse (APN) with the patient or surrogate.</a:t>
            </a:r>
          </a:p>
        </p:txBody>
      </p:sp>
    </p:spTree>
    <p:extLst>
      <p:ext uri="{BB962C8B-B14F-4D97-AF65-F5344CB8AC3E}">
        <p14:creationId xmlns:p14="http://schemas.microsoft.com/office/powerpoint/2010/main" val="406554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1B33-7C40-8129-7277-0C404670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Why Was POLST Developed?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79807-5027-08CB-22F5-EC9A35DE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sz="2800" dirty="0"/>
              <a:t>The goal was to provide a framework of care for healthcare professionals so they could provide the treatment patients DID want and avoid those treatments that patients DID NOT want.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DD42F-B432-4D93-F829-B123305B3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78" y="3923323"/>
            <a:ext cx="7868643" cy="15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2B9A-B7E8-32F3-5819-1CC202A5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832322"/>
            <a:ext cx="10515600" cy="61845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POLST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3B6BE-94E4-55A2-386A-DC629FA1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16" y="1159141"/>
            <a:ext cx="4163569" cy="5410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3BBEC-189F-2616-86D3-93BE7319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16" y="1141547"/>
            <a:ext cx="4068020" cy="54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25E6-AA7A-45A7-951A-67E75A00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Section A-Goals of Care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5BA0-017D-F910-011A-6B044CA46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9969"/>
            <a:ext cx="10515600" cy="2026994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Not part of the medical order set.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What is the care plan trying to achieve; cure, longevity, remission.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What are the hopes of the patient?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0ACD85-C47B-C289-EB34-4AA85999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80964" y="1850897"/>
            <a:ext cx="4830071" cy="2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91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61A6-AB1E-ACE8-A5FC-B29A5183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Section A-Goals of Care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4769-DCD7-A353-8B03-6B25B2FF6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Examples:</a:t>
            </a:r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Live as long as possible with freedom from pain and discomfort.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Live long enough to attend a family event (wedding, graduation).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Healthcare providers are encouraged to share information regarding. prognosis in order for the individual to set realistic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0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D7231D1-C801-CB4A-8A93-1E6ABB6F10F4}" vid="{C44EDD06-2794-F540-92C8-0C079BBA9D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cf76f155ced4ddcb4097134ff3c332f xmlns="0af2b6fc-1f25-4c92-95ea-1f19042e3bec">
      <Terms xmlns="http://schemas.microsoft.com/office/infopath/2007/PartnerControls"/>
    </lcf76f155ced4ddcb4097134ff3c332f>
    <TaxCatchAll xmlns="1d99abcf-925a-4764-9cfd-00026d943f8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2218615A2D640860FEBA5381F4A7B" ma:contentTypeVersion="13" ma:contentTypeDescription="Create a new document." ma:contentTypeScope="" ma:versionID="73685d606ae2d1ba9172cc5fbed03585">
  <xsd:schema xmlns:xsd="http://www.w3.org/2001/XMLSchema" xmlns:xs="http://www.w3.org/2001/XMLSchema" xmlns:p="http://schemas.microsoft.com/office/2006/metadata/properties" xmlns:ns1="http://schemas.microsoft.com/sharepoint/v3" xmlns:ns2="0af2b6fc-1f25-4c92-95ea-1f19042e3bec" xmlns:ns3="1d99abcf-925a-4764-9cfd-00026d943f89" targetNamespace="http://schemas.microsoft.com/office/2006/metadata/properties" ma:root="true" ma:fieldsID="ce453fb2695efbd2c4109533435a464c" ns1:_="" ns2:_="" ns3:_="">
    <xsd:import namespace="http://schemas.microsoft.com/sharepoint/v3"/>
    <xsd:import namespace="0af2b6fc-1f25-4c92-95ea-1f19042e3bec"/>
    <xsd:import namespace="1d99abcf-925a-4764-9cfd-00026d943f8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2b6fc-1f25-4c92-95ea-1f19042e3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9abcf-925a-4764-9cfd-00026d943f8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195ee91-d913-4478-891c-883c04dd74d5}" ma:internalName="TaxCatchAll" ma:showField="CatchAllData" ma:web="1d99abcf-925a-4764-9cfd-00026d943f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617712-19DB-4C53-9C2E-FE7283C005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af2b6fc-1f25-4c92-95ea-1f19042e3bec"/>
    <ds:schemaRef ds:uri="1d99abcf-925a-4764-9cfd-00026d943f89"/>
  </ds:schemaRefs>
</ds:datastoreItem>
</file>

<file path=customXml/itemProps2.xml><?xml version="1.0" encoding="utf-8"?>
<ds:datastoreItem xmlns:ds="http://schemas.openxmlformats.org/officeDocument/2006/customXml" ds:itemID="{8349F627-209B-4AB9-ABCD-B53FAE8F5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f2b6fc-1f25-4c92-95ea-1f19042e3bec"/>
    <ds:schemaRef ds:uri="1d99abcf-925a-4764-9cfd-00026d943f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C3D296-379A-4529-81F1-4E03EBE70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Co-branded-Template (1)</Template>
  <TotalTime>45</TotalTime>
  <Words>1021</Words>
  <Application>Microsoft Office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Practitioner Orders for Life-Sustaining Treatment (POLST)</vt:lpstr>
      <vt:lpstr>What Does “POLST” Mean?</vt:lpstr>
      <vt:lpstr>POLST</vt:lpstr>
      <vt:lpstr>Differences Between Advance Directive And POLST</vt:lpstr>
      <vt:lpstr>Differences</vt:lpstr>
      <vt:lpstr>Why Was POLST Developed?</vt:lpstr>
      <vt:lpstr>POLST Form</vt:lpstr>
      <vt:lpstr>Section A-Goals of Care</vt:lpstr>
      <vt:lpstr>Section A-Goals of Care</vt:lpstr>
      <vt:lpstr>Section B-Medical Interventions</vt:lpstr>
      <vt:lpstr>B-Medical Interventions</vt:lpstr>
      <vt:lpstr>Section C –Artificially Administered Fluids and Nutrition</vt:lpstr>
      <vt:lpstr>Section D- Left side: Cardiopulmonary Resuscitation (CPR)  Person Has No Pulse and/or Is Not Breathing</vt:lpstr>
      <vt:lpstr>D- Right side: Airway Management  (Person Is In Respiratory Distress With A Pulse)</vt:lpstr>
      <vt:lpstr>Section E Completed Only If Patient Has Decision Making Capacity </vt:lpstr>
      <vt:lpstr>Section F-Signatures</vt:lpstr>
      <vt:lpstr>NJ POLST Specifics</vt:lpstr>
      <vt:lpstr>Key Points</vt:lpstr>
      <vt:lpstr>PowerPoint Presentation</vt:lpstr>
      <vt:lpstr>Key Points</vt:lpstr>
      <vt:lpstr>Conclusion</vt:lpstr>
      <vt:lpstr>POLST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Practitioner Orders for Life-Sustaining Treatment (POLST)</dc:title>
  <dc:creator>Jenny Louis-Charles</dc:creator>
  <cp:lastModifiedBy>Jenny Louis-Charles</cp:lastModifiedBy>
  <cp:revision>3</cp:revision>
  <dcterms:created xsi:type="dcterms:W3CDTF">2023-05-25T15:08:51Z</dcterms:created>
  <dcterms:modified xsi:type="dcterms:W3CDTF">2023-05-25T16:41:19Z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0x01010022D2218615A2D640860FEBA5381F4A7B</vt:lpwstr>
  </property>
</Properties>
</file>